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3"/>
  </p:notesMasterIdLst>
  <p:handoutMasterIdLst>
    <p:handoutMasterId r:id="rId114"/>
  </p:handoutMasterIdLst>
  <p:sldIdLst>
    <p:sldId id="348" r:id="rId2"/>
    <p:sldId id="350" r:id="rId3"/>
    <p:sldId id="353" r:id="rId4"/>
    <p:sldId id="1035" r:id="rId5"/>
    <p:sldId id="1036" r:id="rId6"/>
    <p:sldId id="1027" r:id="rId7"/>
    <p:sldId id="366" r:id="rId8"/>
    <p:sldId id="384" r:id="rId9"/>
    <p:sldId id="387" r:id="rId10"/>
    <p:sldId id="388" r:id="rId11"/>
    <p:sldId id="389" r:id="rId12"/>
    <p:sldId id="1040" r:id="rId13"/>
    <p:sldId id="1041" r:id="rId14"/>
    <p:sldId id="1042" r:id="rId15"/>
    <p:sldId id="1054" r:id="rId16"/>
    <p:sldId id="1055" r:id="rId17"/>
    <p:sldId id="1056" r:id="rId18"/>
    <p:sldId id="1057" r:id="rId19"/>
    <p:sldId id="390" r:id="rId20"/>
    <p:sldId id="391" r:id="rId21"/>
    <p:sldId id="392" r:id="rId22"/>
    <p:sldId id="393" r:id="rId23"/>
    <p:sldId id="394" r:id="rId24"/>
    <p:sldId id="1043" r:id="rId25"/>
    <p:sldId id="1044" r:id="rId26"/>
    <p:sldId id="1045" r:id="rId27"/>
    <p:sldId id="1061" r:id="rId28"/>
    <p:sldId id="1062" r:id="rId29"/>
    <p:sldId id="1063" r:id="rId30"/>
    <p:sldId id="1064" r:id="rId31"/>
    <p:sldId id="1065" r:id="rId32"/>
    <p:sldId id="1066" r:id="rId33"/>
    <p:sldId id="1067" r:id="rId34"/>
    <p:sldId id="1110" r:id="rId35"/>
    <p:sldId id="1105" r:id="rId36"/>
    <p:sldId id="1106" r:id="rId37"/>
    <p:sldId id="1107" r:id="rId38"/>
    <p:sldId id="1108" r:id="rId39"/>
    <p:sldId id="1109" r:id="rId40"/>
    <p:sldId id="330" r:id="rId41"/>
    <p:sldId id="1081" r:id="rId42"/>
    <p:sldId id="1082" r:id="rId43"/>
    <p:sldId id="405" r:id="rId44"/>
    <p:sldId id="398" r:id="rId45"/>
    <p:sldId id="399" r:id="rId46"/>
    <p:sldId id="397" r:id="rId47"/>
    <p:sldId id="400" r:id="rId48"/>
    <p:sldId id="404" r:id="rId49"/>
    <p:sldId id="406" r:id="rId50"/>
    <p:sldId id="407" r:id="rId51"/>
    <p:sldId id="1083" r:id="rId52"/>
    <p:sldId id="1084" r:id="rId53"/>
    <p:sldId id="1085" r:id="rId54"/>
    <p:sldId id="1046" r:id="rId55"/>
    <p:sldId id="1047" r:id="rId56"/>
    <p:sldId id="1048" r:id="rId57"/>
    <p:sldId id="1049" r:id="rId58"/>
    <p:sldId id="1050" r:id="rId59"/>
    <p:sldId id="1086" r:id="rId60"/>
    <p:sldId id="1052" r:id="rId61"/>
    <p:sldId id="1053" r:id="rId62"/>
    <p:sldId id="1087" r:id="rId63"/>
    <p:sldId id="1088" r:id="rId64"/>
    <p:sldId id="1089" r:id="rId65"/>
    <p:sldId id="1090" r:id="rId66"/>
    <p:sldId id="1058" r:id="rId67"/>
    <p:sldId id="1059" r:id="rId68"/>
    <p:sldId id="1091" r:id="rId69"/>
    <p:sldId id="1092" r:id="rId70"/>
    <p:sldId id="1093" r:id="rId71"/>
    <p:sldId id="1094" r:id="rId72"/>
    <p:sldId id="1095" r:id="rId73"/>
    <p:sldId id="1096" r:id="rId74"/>
    <p:sldId id="1097" r:id="rId75"/>
    <p:sldId id="1098" r:id="rId76"/>
    <p:sldId id="1099" r:id="rId77"/>
    <p:sldId id="1080" r:id="rId78"/>
    <p:sldId id="1100" r:id="rId79"/>
    <p:sldId id="1101" r:id="rId80"/>
    <p:sldId id="1102" r:id="rId81"/>
    <p:sldId id="1103" r:id="rId82"/>
    <p:sldId id="1104" r:id="rId83"/>
    <p:sldId id="1076" r:id="rId84"/>
    <p:sldId id="299" r:id="rId85"/>
    <p:sldId id="287" r:id="rId86"/>
    <p:sldId id="260" r:id="rId87"/>
    <p:sldId id="261" r:id="rId88"/>
    <p:sldId id="262" r:id="rId89"/>
    <p:sldId id="295" r:id="rId90"/>
    <p:sldId id="296" r:id="rId91"/>
    <p:sldId id="297" r:id="rId92"/>
    <p:sldId id="298" r:id="rId93"/>
    <p:sldId id="264" r:id="rId94"/>
    <p:sldId id="265" r:id="rId95"/>
    <p:sldId id="266" r:id="rId96"/>
    <p:sldId id="300" r:id="rId97"/>
    <p:sldId id="290" r:id="rId98"/>
    <p:sldId id="292" r:id="rId99"/>
    <p:sldId id="294" r:id="rId100"/>
    <p:sldId id="258" r:id="rId101"/>
    <p:sldId id="259" r:id="rId102"/>
    <p:sldId id="281" r:id="rId103"/>
    <p:sldId id="410" r:id="rId104"/>
    <p:sldId id="442" r:id="rId105"/>
    <p:sldId id="443" r:id="rId106"/>
    <p:sldId id="444" r:id="rId107"/>
    <p:sldId id="445" r:id="rId108"/>
    <p:sldId id="446" r:id="rId109"/>
    <p:sldId id="377" r:id="rId110"/>
    <p:sldId id="1037" r:id="rId111"/>
    <p:sldId id="349" r:id="rId112"/>
  </p:sldIdLst>
  <p:sldSz cx="12190413" cy="6859588"/>
  <p:notesSz cx="6858000" cy="9144000"/>
  <p:custDataLst>
    <p:tags r:id="rId115"/>
  </p:custDataLst>
  <p:defaultTextStyle>
    <a:defPPr>
      <a:defRPr lang="zh-CN"/>
    </a:defPPr>
    <a:lvl1pPr marL="0" algn="l" defTabSz="1219835" rtl="0" eaLnBrk="1" latinLnBrk="0" hangingPunct="1">
      <a:defRPr sz="2400" kern="1200">
        <a:solidFill>
          <a:schemeClr val="tx1"/>
        </a:solidFill>
        <a:latin typeface="+mn-lt"/>
        <a:ea typeface="+mn-ea"/>
        <a:cs typeface="+mn-cs"/>
      </a:defRPr>
    </a:lvl1pPr>
    <a:lvl2pPr marL="609600" algn="l" defTabSz="1219835" rtl="0" eaLnBrk="1" latinLnBrk="0" hangingPunct="1">
      <a:defRPr sz="2400" kern="1200">
        <a:solidFill>
          <a:schemeClr val="tx1"/>
        </a:solidFill>
        <a:latin typeface="+mn-lt"/>
        <a:ea typeface="+mn-ea"/>
        <a:cs typeface="+mn-cs"/>
      </a:defRPr>
    </a:lvl2pPr>
    <a:lvl3pPr marL="1219835" algn="l" defTabSz="1219835" rtl="0" eaLnBrk="1" latinLnBrk="0" hangingPunct="1">
      <a:defRPr sz="2400" kern="1200">
        <a:solidFill>
          <a:schemeClr val="tx1"/>
        </a:solidFill>
        <a:latin typeface="+mn-lt"/>
        <a:ea typeface="+mn-ea"/>
        <a:cs typeface="+mn-cs"/>
      </a:defRPr>
    </a:lvl3pPr>
    <a:lvl4pPr marL="1829435" algn="l" defTabSz="1219835" rtl="0" eaLnBrk="1" latinLnBrk="0" hangingPunct="1">
      <a:defRPr sz="2400" kern="1200">
        <a:solidFill>
          <a:schemeClr val="tx1"/>
        </a:solidFill>
        <a:latin typeface="+mn-lt"/>
        <a:ea typeface="+mn-ea"/>
        <a:cs typeface="+mn-cs"/>
      </a:defRPr>
    </a:lvl4pPr>
    <a:lvl5pPr marL="2439035" algn="l" defTabSz="1219835" rtl="0" eaLnBrk="1" latinLnBrk="0" hangingPunct="1">
      <a:defRPr sz="2400" kern="1200">
        <a:solidFill>
          <a:schemeClr val="tx1"/>
        </a:solidFill>
        <a:latin typeface="+mn-lt"/>
        <a:ea typeface="+mn-ea"/>
        <a:cs typeface="+mn-cs"/>
      </a:defRPr>
    </a:lvl5pPr>
    <a:lvl6pPr marL="3049270" algn="l" defTabSz="1219835" rtl="0" eaLnBrk="1" latinLnBrk="0" hangingPunct="1">
      <a:defRPr sz="2400" kern="1200">
        <a:solidFill>
          <a:schemeClr val="tx1"/>
        </a:solidFill>
        <a:latin typeface="+mn-lt"/>
        <a:ea typeface="+mn-ea"/>
        <a:cs typeface="+mn-cs"/>
      </a:defRPr>
    </a:lvl6pPr>
    <a:lvl7pPr marL="3658870" algn="l" defTabSz="1219835" rtl="0" eaLnBrk="1" latinLnBrk="0" hangingPunct="1">
      <a:defRPr sz="2400" kern="1200">
        <a:solidFill>
          <a:schemeClr val="tx1"/>
        </a:solidFill>
        <a:latin typeface="+mn-lt"/>
        <a:ea typeface="+mn-ea"/>
        <a:cs typeface="+mn-cs"/>
      </a:defRPr>
    </a:lvl7pPr>
    <a:lvl8pPr marL="4268470" algn="l" defTabSz="1219835" rtl="0" eaLnBrk="1" latinLnBrk="0" hangingPunct="1">
      <a:defRPr sz="2400" kern="1200">
        <a:solidFill>
          <a:schemeClr val="tx1"/>
        </a:solidFill>
        <a:latin typeface="+mn-lt"/>
        <a:ea typeface="+mn-ea"/>
        <a:cs typeface="+mn-cs"/>
      </a:defRPr>
    </a:lvl8pPr>
    <a:lvl9pPr marL="4878705" algn="l" defTabSz="121983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a:srgbClr val="005292"/>
    <a:srgbClr val="70BDD2"/>
    <a:srgbClr val="1C55C6"/>
    <a:srgbClr val="FFC400"/>
    <a:srgbClr val="FFD347"/>
    <a:srgbClr val="FFC91D"/>
    <a:srgbClr val="0071C1"/>
    <a:srgbClr val="4144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0" autoAdjust="0"/>
    <p:restoredTop sz="80897" autoAdjust="0"/>
  </p:normalViewPr>
  <p:slideViewPr>
    <p:cSldViewPr>
      <p:cViewPr varScale="1">
        <p:scale>
          <a:sx n="114" d="100"/>
          <a:sy n="114" d="100"/>
        </p:scale>
        <p:origin x="624" y="108"/>
      </p:cViewPr>
      <p:guideLst>
        <p:guide orient="horz" pos="2160"/>
        <p:guide pos="3840"/>
      </p:guideLst>
    </p:cSldViewPr>
  </p:slideViewPr>
  <p:notesTextViewPr>
    <p:cViewPr>
      <p:scale>
        <a:sx n="1" d="1"/>
        <a:sy n="1" d="1"/>
      </p:scale>
      <p:origin x="0" y="0"/>
    </p:cViewPr>
  </p:notesTextViewPr>
  <p:sorterViewPr>
    <p:cViewPr>
      <p:scale>
        <a:sx n="139" d="100"/>
        <a:sy n="139" d="100"/>
      </p:scale>
      <p:origin x="0" y="0"/>
    </p:cViewPr>
  </p:sorterViewPr>
  <p:notesViewPr>
    <p:cSldViewPr showGuides="1">
      <p:cViewPr varScale="1">
        <p:scale>
          <a:sx n="83" d="100"/>
          <a:sy n="83" d="100"/>
        </p:scale>
        <p:origin x="-384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handoutMaster" Target="handoutMasters/handoutMaster1.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gs" Target="tags/tag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1A74CB2-8E31-4029-8803-9E8EFAC84806}" type="datetimeFigureOut">
              <a:rPr lang="zh-CN" altLang="en-US" smtClean="0"/>
              <a:t>2023/5/9</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BD2905A-B2DB-4CD1-A0EE-81E2CDE5EE4A}"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62AE03-6EE8-41FD-8A37-86C6BC5E264F}" type="datetimeFigureOut">
              <a:rPr lang="zh-CN" altLang="en-US" smtClean="0"/>
              <a:t>2023/5/9</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21FD59-C920-460C-B1C9-0346C59420B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1219835" rtl="0" eaLnBrk="1" latinLnBrk="0" hangingPunct="1">
      <a:defRPr sz="1600" kern="1200">
        <a:solidFill>
          <a:schemeClr val="tx1"/>
        </a:solidFill>
        <a:latin typeface="+mn-lt"/>
        <a:ea typeface="+mn-ea"/>
        <a:cs typeface="+mn-cs"/>
      </a:defRPr>
    </a:lvl1pPr>
    <a:lvl2pPr marL="609600" algn="l" defTabSz="1219835" rtl="0" eaLnBrk="1" latinLnBrk="0" hangingPunct="1">
      <a:defRPr sz="1600" kern="1200">
        <a:solidFill>
          <a:schemeClr val="tx1"/>
        </a:solidFill>
        <a:latin typeface="+mn-lt"/>
        <a:ea typeface="+mn-ea"/>
        <a:cs typeface="+mn-cs"/>
      </a:defRPr>
    </a:lvl2pPr>
    <a:lvl3pPr marL="1219835" algn="l" defTabSz="1219835" rtl="0" eaLnBrk="1" latinLnBrk="0" hangingPunct="1">
      <a:defRPr sz="1600" kern="1200">
        <a:solidFill>
          <a:schemeClr val="tx1"/>
        </a:solidFill>
        <a:latin typeface="+mn-lt"/>
        <a:ea typeface="+mn-ea"/>
        <a:cs typeface="+mn-cs"/>
      </a:defRPr>
    </a:lvl3pPr>
    <a:lvl4pPr marL="1829435" algn="l" defTabSz="1219835" rtl="0" eaLnBrk="1" latinLnBrk="0" hangingPunct="1">
      <a:defRPr sz="1600" kern="1200">
        <a:solidFill>
          <a:schemeClr val="tx1"/>
        </a:solidFill>
        <a:latin typeface="+mn-lt"/>
        <a:ea typeface="+mn-ea"/>
        <a:cs typeface="+mn-cs"/>
      </a:defRPr>
    </a:lvl4pPr>
    <a:lvl5pPr marL="2439035" algn="l" defTabSz="1219835" rtl="0" eaLnBrk="1" latinLnBrk="0" hangingPunct="1">
      <a:defRPr sz="1600" kern="1200">
        <a:solidFill>
          <a:schemeClr val="tx1"/>
        </a:solidFill>
        <a:latin typeface="+mn-lt"/>
        <a:ea typeface="+mn-ea"/>
        <a:cs typeface="+mn-cs"/>
      </a:defRPr>
    </a:lvl5pPr>
    <a:lvl6pPr marL="3049270" algn="l" defTabSz="1219835" rtl="0" eaLnBrk="1" latinLnBrk="0" hangingPunct="1">
      <a:defRPr sz="1600" kern="1200">
        <a:solidFill>
          <a:schemeClr val="tx1"/>
        </a:solidFill>
        <a:latin typeface="+mn-lt"/>
        <a:ea typeface="+mn-ea"/>
        <a:cs typeface="+mn-cs"/>
      </a:defRPr>
    </a:lvl6pPr>
    <a:lvl7pPr marL="3658870" algn="l" defTabSz="1219835" rtl="0" eaLnBrk="1" latinLnBrk="0" hangingPunct="1">
      <a:defRPr sz="1600" kern="1200">
        <a:solidFill>
          <a:schemeClr val="tx1"/>
        </a:solidFill>
        <a:latin typeface="+mn-lt"/>
        <a:ea typeface="+mn-ea"/>
        <a:cs typeface="+mn-cs"/>
      </a:defRPr>
    </a:lvl7pPr>
    <a:lvl8pPr marL="4268470" algn="l" defTabSz="1219835" rtl="0" eaLnBrk="1" latinLnBrk="0" hangingPunct="1">
      <a:defRPr sz="1600" kern="1200">
        <a:solidFill>
          <a:schemeClr val="tx1"/>
        </a:solidFill>
        <a:latin typeface="+mn-lt"/>
        <a:ea typeface="+mn-ea"/>
        <a:cs typeface="+mn-cs"/>
      </a:defRPr>
    </a:lvl8pPr>
    <a:lvl9pPr marL="4878705" algn="l" defTabSz="121983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F9C56F8-EB93-4E5A-83C3-8AE6AC48DD0A}" type="slidenum">
              <a:rPr lang="zh-CN" altLang="en-US" smtClean="0"/>
              <a:pPr/>
              <a:t>99</a:t>
            </a:fld>
            <a:endParaRPr lang="zh-CN" altLang="en-US"/>
          </a:p>
        </p:txBody>
      </p:sp>
    </p:spTree>
    <p:extLst>
      <p:ext uri="{BB962C8B-B14F-4D97-AF65-F5344CB8AC3E}">
        <p14:creationId xmlns:p14="http://schemas.microsoft.com/office/powerpoint/2010/main" val="3045243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a:solidFill>
              <a:srgbClr val="000000"/>
            </a:solidFill>
            <a:miter/>
          </a:ln>
        </p:spPr>
      </p:sp>
      <p:sp>
        <p:nvSpPr>
          <p:cNvPr id="7171" name="备注占位符 2"/>
          <p:cNvSpPr>
            <a:spLocks noGrp="1"/>
          </p:cNvSpPr>
          <p:nvPr>
            <p:ph type="body" idx="1"/>
          </p:nvPr>
        </p:nvSpPr>
        <p:spPr>
          <a:noFill/>
          <a:ln>
            <a:noFill/>
          </a:ln>
        </p:spPr>
        <p:txBody>
          <a:bodyPr wrap="square" lIns="91440" tIns="45720" rIns="91440" bIns="45720" anchor="t"/>
          <a:lstStyle/>
          <a:p>
            <a:pPr lvl="0"/>
            <a:endParaRPr lang="zh-CN" altLang="en-US" dirty="0"/>
          </a:p>
        </p:txBody>
      </p:sp>
      <p:sp>
        <p:nvSpPr>
          <p:cNvPr id="717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103</a:t>
            </a:fld>
            <a:endParaRPr lang="zh-CN" altLang="en-US" sz="1200" dirty="0"/>
          </a:p>
        </p:txBody>
      </p:sp>
    </p:spTree>
    <p:extLst>
      <p:ext uri="{BB962C8B-B14F-4D97-AF65-F5344CB8AC3E}">
        <p14:creationId xmlns:p14="http://schemas.microsoft.com/office/powerpoint/2010/main" val="4019764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a:solidFill>
              <a:srgbClr val="000000"/>
            </a:solidFill>
            <a:miter/>
          </a:ln>
        </p:spPr>
      </p:sp>
      <p:sp>
        <p:nvSpPr>
          <p:cNvPr id="7171" name="备注占位符 2"/>
          <p:cNvSpPr>
            <a:spLocks noGrp="1"/>
          </p:cNvSpPr>
          <p:nvPr>
            <p:ph type="body" idx="1"/>
          </p:nvPr>
        </p:nvSpPr>
        <p:spPr>
          <a:noFill/>
          <a:ln>
            <a:noFill/>
          </a:ln>
        </p:spPr>
        <p:txBody>
          <a:bodyPr wrap="square" lIns="91440" tIns="45720" rIns="91440" bIns="45720" anchor="t"/>
          <a:lstStyle/>
          <a:p>
            <a:pPr lvl="0"/>
            <a:endParaRPr lang="zh-CN" altLang="en-US" dirty="0"/>
          </a:p>
        </p:txBody>
      </p:sp>
      <p:sp>
        <p:nvSpPr>
          <p:cNvPr id="717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104</a:t>
            </a:fld>
            <a:endParaRPr lang="zh-CN" altLang="en-US" sz="1200" dirty="0"/>
          </a:p>
        </p:txBody>
      </p:sp>
    </p:spTree>
    <p:extLst>
      <p:ext uri="{BB962C8B-B14F-4D97-AF65-F5344CB8AC3E}">
        <p14:creationId xmlns:p14="http://schemas.microsoft.com/office/powerpoint/2010/main" val="2747441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a:solidFill>
              <a:srgbClr val="000000"/>
            </a:solidFill>
            <a:miter/>
          </a:ln>
        </p:spPr>
      </p:sp>
      <p:sp>
        <p:nvSpPr>
          <p:cNvPr id="7171" name="备注占位符 2"/>
          <p:cNvSpPr>
            <a:spLocks noGrp="1"/>
          </p:cNvSpPr>
          <p:nvPr>
            <p:ph type="body" idx="1"/>
          </p:nvPr>
        </p:nvSpPr>
        <p:spPr>
          <a:noFill/>
          <a:ln>
            <a:noFill/>
          </a:ln>
        </p:spPr>
        <p:txBody>
          <a:bodyPr wrap="square" lIns="91440" tIns="45720" rIns="91440" bIns="45720" anchor="t"/>
          <a:lstStyle/>
          <a:p>
            <a:pPr lvl="0"/>
            <a:endParaRPr lang="zh-CN" altLang="en-US" dirty="0"/>
          </a:p>
        </p:txBody>
      </p:sp>
      <p:sp>
        <p:nvSpPr>
          <p:cNvPr id="717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105</a:t>
            </a:fld>
            <a:endParaRPr lang="zh-CN" altLang="en-US" sz="1200" dirty="0"/>
          </a:p>
        </p:txBody>
      </p:sp>
    </p:spTree>
    <p:extLst>
      <p:ext uri="{BB962C8B-B14F-4D97-AF65-F5344CB8AC3E}">
        <p14:creationId xmlns:p14="http://schemas.microsoft.com/office/powerpoint/2010/main" val="2147131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a:solidFill>
              <a:srgbClr val="000000"/>
            </a:solidFill>
            <a:miter/>
          </a:ln>
        </p:spPr>
      </p:sp>
      <p:sp>
        <p:nvSpPr>
          <p:cNvPr id="7171" name="备注占位符 2"/>
          <p:cNvSpPr>
            <a:spLocks noGrp="1"/>
          </p:cNvSpPr>
          <p:nvPr>
            <p:ph type="body" idx="1"/>
          </p:nvPr>
        </p:nvSpPr>
        <p:spPr>
          <a:noFill/>
          <a:ln>
            <a:noFill/>
          </a:ln>
        </p:spPr>
        <p:txBody>
          <a:bodyPr wrap="square" lIns="91440" tIns="45720" rIns="91440" bIns="45720" anchor="t"/>
          <a:lstStyle/>
          <a:p>
            <a:pPr lvl="0"/>
            <a:endParaRPr lang="zh-CN" altLang="en-US" dirty="0"/>
          </a:p>
        </p:txBody>
      </p:sp>
      <p:sp>
        <p:nvSpPr>
          <p:cNvPr id="717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106</a:t>
            </a:fld>
            <a:endParaRPr lang="zh-CN" altLang="en-US" sz="1200" dirty="0"/>
          </a:p>
        </p:txBody>
      </p:sp>
    </p:spTree>
    <p:extLst>
      <p:ext uri="{BB962C8B-B14F-4D97-AF65-F5344CB8AC3E}">
        <p14:creationId xmlns:p14="http://schemas.microsoft.com/office/powerpoint/2010/main" val="3404254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a:solidFill>
              <a:srgbClr val="000000"/>
            </a:solidFill>
            <a:miter/>
          </a:ln>
        </p:spPr>
      </p:sp>
      <p:sp>
        <p:nvSpPr>
          <p:cNvPr id="7171" name="备注占位符 2"/>
          <p:cNvSpPr>
            <a:spLocks noGrp="1"/>
          </p:cNvSpPr>
          <p:nvPr>
            <p:ph type="body" idx="1"/>
          </p:nvPr>
        </p:nvSpPr>
        <p:spPr>
          <a:noFill/>
          <a:ln>
            <a:noFill/>
          </a:ln>
        </p:spPr>
        <p:txBody>
          <a:bodyPr wrap="square" lIns="91440" tIns="45720" rIns="91440" bIns="45720" anchor="t"/>
          <a:lstStyle/>
          <a:p>
            <a:pPr lvl="0"/>
            <a:endParaRPr lang="zh-CN" altLang="en-US" dirty="0"/>
          </a:p>
        </p:txBody>
      </p:sp>
      <p:sp>
        <p:nvSpPr>
          <p:cNvPr id="717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107</a:t>
            </a:fld>
            <a:endParaRPr lang="zh-CN" altLang="en-US" sz="1200" dirty="0"/>
          </a:p>
        </p:txBody>
      </p:sp>
    </p:spTree>
    <p:extLst>
      <p:ext uri="{BB962C8B-B14F-4D97-AF65-F5344CB8AC3E}">
        <p14:creationId xmlns:p14="http://schemas.microsoft.com/office/powerpoint/2010/main" val="1361966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a:solidFill>
              <a:srgbClr val="000000"/>
            </a:solidFill>
            <a:miter/>
          </a:ln>
        </p:spPr>
      </p:sp>
      <p:sp>
        <p:nvSpPr>
          <p:cNvPr id="7171" name="备注占位符 2"/>
          <p:cNvSpPr>
            <a:spLocks noGrp="1"/>
          </p:cNvSpPr>
          <p:nvPr>
            <p:ph type="body" idx="1"/>
          </p:nvPr>
        </p:nvSpPr>
        <p:spPr>
          <a:noFill/>
          <a:ln>
            <a:noFill/>
          </a:ln>
        </p:spPr>
        <p:txBody>
          <a:bodyPr wrap="square" lIns="91440" tIns="45720" rIns="91440" bIns="45720" anchor="t"/>
          <a:lstStyle/>
          <a:p>
            <a:pPr lvl="0"/>
            <a:endParaRPr lang="zh-CN" altLang="en-US" dirty="0"/>
          </a:p>
        </p:txBody>
      </p:sp>
      <p:sp>
        <p:nvSpPr>
          <p:cNvPr id="717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108</a:t>
            </a:fld>
            <a:endParaRPr lang="zh-CN" altLang="en-US" sz="1200" dirty="0"/>
          </a:p>
        </p:txBody>
      </p:sp>
    </p:spTree>
    <p:extLst>
      <p:ext uri="{BB962C8B-B14F-4D97-AF65-F5344CB8AC3E}">
        <p14:creationId xmlns:p14="http://schemas.microsoft.com/office/powerpoint/2010/main" val="2426881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t>111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节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EAC74C0-0438-4305-AA00-92048A1C9C0C}" type="datetimeFigureOut">
              <a:rPr lang="zh-CN" altLang="en-US" smtClean="0"/>
              <a:t>2023/5/9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10A1CB-C3FB-4C06-B8F1-434F4ECAFFF0}" type="slidenum">
              <a:rPr lang="zh-CN" altLang="en-US" smtClean="0"/>
              <a:t>‹#›</a:t>
            </a:fld>
            <a:endParaRPr lang="zh-CN" altLang="en-US"/>
          </a:p>
        </p:txBody>
      </p:sp>
    </p:spTree>
    <p:extLst>
      <p:ext uri="{BB962C8B-B14F-4D97-AF65-F5344CB8AC3E}">
        <p14:creationId xmlns:p14="http://schemas.microsoft.com/office/powerpoint/2010/main" val="2206742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AC74C0-0438-4305-AA00-92048A1C9C0C}" type="datetimeFigureOut">
              <a:rPr lang="zh-CN" altLang="en-US" smtClean="0"/>
              <a:t>2023/5/9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510A1CB-C3FB-4C06-B8F1-434F4ECAFFF0}" type="slidenum">
              <a:rPr lang="zh-CN" altLang="en-US" smtClean="0"/>
              <a:t>‹#›</a:t>
            </a:fld>
            <a:endParaRPr lang="zh-CN" altLang="en-US"/>
          </a:p>
        </p:txBody>
      </p:sp>
    </p:spTree>
    <p:extLst>
      <p:ext uri="{BB962C8B-B14F-4D97-AF65-F5344CB8AC3E}">
        <p14:creationId xmlns:p14="http://schemas.microsoft.com/office/powerpoint/2010/main" val="46709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3"/>
            <a:ext cx="9142810" cy="2388153"/>
          </a:xfrm>
        </p:spPr>
        <p:txBody>
          <a:bodyPr anchor="b"/>
          <a:lstStyle>
            <a:lvl1pPr algn="ctr">
              <a:defRPr sz="5999"/>
            </a:lvl1pPr>
          </a:lstStyle>
          <a:p>
            <a:r>
              <a:rPr lang="zh-CN" altLang="en-US"/>
              <a:t>单击此处编辑母版标题样式</a:t>
            </a:r>
          </a:p>
        </p:txBody>
      </p:sp>
      <p:sp>
        <p:nvSpPr>
          <p:cNvPr id="3" name="副标题 2"/>
          <p:cNvSpPr>
            <a:spLocks noGrp="1"/>
          </p:cNvSpPr>
          <p:nvPr>
            <p:ph type="subTitle" idx="1"/>
          </p:nvPr>
        </p:nvSpPr>
        <p:spPr>
          <a:xfrm>
            <a:off x="1523802" y="3602872"/>
            <a:ext cx="9142810" cy="1656145"/>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EAC74C0-0438-4305-AA00-92048A1C9C0C}" type="datetimeFigureOut">
              <a:rPr lang="zh-CN" altLang="en-US" smtClean="0"/>
              <a:t>2023/5/9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10A1CB-C3FB-4C06-B8F1-434F4ECAFFF0}" type="slidenum">
              <a:rPr lang="zh-CN" altLang="en-US" smtClean="0"/>
              <a:t>‹#›</a:t>
            </a:fld>
            <a:endParaRPr lang="zh-CN" altLang="en-US"/>
          </a:p>
        </p:txBody>
      </p:sp>
    </p:spTree>
    <p:extLst>
      <p:ext uri="{BB962C8B-B14F-4D97-AF65-F5344CB8AC3E}">
        <p14:creationId xmlns:p14="http://schemas.microsoft.com/office/powerpoint/2010/main" val="3692658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grpSp>
        <p:nvGrpSpPr>
          <p:cNvPr id="3" name="组合 1"/>
          <p:cNvGrpSpPr/>
          <p:nvPr userDrawn="1"/>
        </p:nvGrpSpPr>
        <p:grpSpPr bwMode="auto">
          <a:xfrm>
            <a:off x="338315" y="-26591"/>
            <a:ext cx="899598" cy="830997"/>
            <a:chOff x="2506532" y="465192"/>
            <a:chExt cx="675190" cy="623007"/>
          </a:xfrm>
        </p:grpSpPr>
        <p:sp>
          <p:nvSpPr>
            <p:cNvPr id="4" name="文本框 2"/>
            <p:cNvSpPr txBox="1">
              <a:spLocks noChangeArrowheads="1"/>
            </p:cNvSpPr>
            <p:nvPr/>
          </p:nvSpPr>
          <p:spPr bwMode="auto">
            <a:xfrm>
              <a:off x="2506532" y="465192"/>
              <a:ext cx="236653" cy="623007"/>
            </a:xfrm>
            <a:prstGeom prst="rect">
              <a:avLst/>
            </a:prstGeom>
            <a:noFill/>
            <a:ln w="9525">
              <a:noFill/>
              <a:miter lim="800000"/>
            </a:ln>
          </p:spPr>
          <p:txBody>
            <a:bodyPr>
              <a:spAutoFit/>
            </a:bodyPr>
            <a:lstStyle/>
            <a:p>
              <a:r>
                <a:rPr lang="en-US" altLang="zh-CN" sz="4800" dirty="0">
                  <a:solidFill>
                    <a:srgbClr val="005292"/>
                  </a:solidFill>
                  <a:latin typeface="Impact" panose="020B0806030902050204" pitchFamily="34" charset="0"/>
                </a:rPr>
                <a:t>1</a:t>
              </a:r>
              <a:endParaRPr lang="zh-CN" altLang="en-US" sz="4800" dirty="0">
                <a:solidFill>
                  <a:srgbClr val="005292"/>
                </a:solidFill>
                <a:latin typeface="Impact" panose="020B0806030902050204" pitchFamily="34" charset="0"/>
              </a:endParaRPr>
            </a:p>
          </p:txBody>
        </p:sp>
        <p:cxnSp>
          <p:nvCxnSpPr>
            <p:cNvPr id="7" name="直接连接符 6"/>
            <p:cNvCxnSpPr/>
            <p:nvPr/>
          </p:nvCxnSpPr>
          <p:spPr>
            <a:xfrm flipH="1">
              <a:off x="2722573" y="599954"/>
              <a:ext cx="459149" cy="459075"/>
            </a:xfrm>
            <a:prstGeom prst="line">
              <a:avLst/>
            </a:prstGeom>
            <a:ln w="28575">
              <a:solidFill>
                <a:srgbClr val="005292"/>
              </a:solidFill>
            </a:ln>
          </p:spPr>
          <p:style>
            <a:lnRef idx="1">
              <a:schemeClr val="accent1"/>
            </a:lnRef>
            <a:fillRef idx="0">
              <a:schemeClr val="accent1"/>
            </a:fillRef>
            <a:effectRef idx="0">
              <a:schemeClr val="accent1"/>
            </a:effectRef>
            <a:fontRef idx="minor">
              <a:schemeClr val="tx1"/>
            </a:fontRef>
          </p:style>
        </p:cxnSp>
      </p:grpSp>
      <p:sp>
        <p:nvSpPr>
          <p:cNvPr id="8" name="矩形 7"/>
          <p:cNvSpPr/>
          <p:nvPr userDrawn="1"/>
        </p:nvSpPr>
        <p:spPr>
          <a:xfrm>
            <a:off x="1" y="763037"/>
            <a:ext cx="12182481" cy="45719"/>
          </a:xfrm>
          <a:prstGeom prst="rect">
            <a:avLst/>
          </a:prstGeom>
          <a:solidFill>
            <a:srgbClr val="005292"/>
          </a:solidFill>
          <a:ln>
            <a:solidFill>
              <a:srgbClr val="005292"/>
            </a:solidFill>
          </a:ln>
        </p:spPr>
        <p:style>
          <a:lnRef idx="2">
            <a:schemeClr val="accent1">
              <a:shade val="50000"/>
            </a:schemeClr>
          </a:lnRef>
          <a:fillRef idx="1">
            <a:schemeClr val="accent1"/>
          </a:fillRef>
          <a:effectRef idx="0">
            <a:schemeClr val="accent1"/>
          </a:effectRef>
          <a:fontRef idx="minor">
            <a:schemeClr val="lt1"/>
          </a:fontRef>
        </p:style>
        <p:txBody>
          <a:bodyPr lIns="121898" tIns="60948" rIns="121898" bIns="60948" anchor="ctr"/>
          <a:lstStyle/>
          <a:p>
            <a:pPr algn="ctr" fontAlgn="auto">
              <a:spcBef>
                <a:spcPts val="0"/>
              </a:spcBef>
              <a:spcAft>
                <a:spcPts val="0"/>
              </a:spcAft>
              <a:defRPr/>
            </a:pP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标题和内容">
    <p:spTree>
      <p:nvGrpSpPr>
        <p:cNvPr id="1" name=""/>
        <p:cNvGrpSpPr/>
        <p:nvPr/>
      </p:nvGrpSpPr>
      <p:grpSpPr>
        <a:xfrm>
          <a:off x="0" y="0"/>
          <a:ext cx="0" cy="0"/>
          <a:chOff x="0" y="0"/>
          <a:chExt cx="0" cy="0"/>
        </a:xfrm>
      </p:grpSpPr>
      <p:grpSp>
        <p:nvGrpSpPr>
          <p:cNvPr id="3" name="组合 1"/>
          <p:cNvGrpSpPr/>
          <p:nvPr userDrawn="1"/>
        </p:nvGrpSpPr>
        <p:grpSpPr bwMode="auto">
          <a:xfrm>
            <a:off x="338315" y="-26591"/>
            <a:ext cx="899598" cy="830997"/>
            <a:chOff x="2506532" y="465192"/>
            <a:chExt cx="675190" cy="623007"/>
          </a:xfrm>
        </p:grpSpPr>
        <p:sp>
          <p:nvSpPr>
            <p:cNvPr id="4" name="文本框 2"/>
            <p:cNvSpPr txBox="1">
              <a:spLocks noChangeArrowheads="1"/>
            </p:cNvSpPr>
            <p:nvPr/>
          </p:nvSpPr>
          <p:spPr bwMode="auto">
            <a:xfrm>
              <a:off x="2506532" y="465192"/>
              <a:ext cx="236653" cy="623007"/>
            </a:xfrm>
            <a:prstGeom prst="rect">
              <a:avLst/>
            </a:prstGeom>
            <a:noFill/>
            <a:ln w="9525">
              <a:noFill/>
              <a:miter lim="800000"/>
            </a:ln>
          </p:spPr>
          <p:txBody>
            <a:bodyPr>
              <a:spAutoFit/>
            </a:bodyPr>
            <a:lstStyle/>
            <a:p>
              <a:r>
                <a:rPr lang="en-US" altLang="zh-CN" sz="4800" dirty="0">
                  <a:solidFill>
                    <a:srgbClr val="005292"/>
                  </a:solidFill>
                  <a:latin typeface="Impact" panose="020B0806030902050204" pitchFamily="34" charset="0"/>
                </a:rPr>
                <a:t>2</a:t>
              </a:r>
              <a:endParaRPr lang="zh-CN" altLang="en-US" sz="4800" dirty="0">
                <a:solidFill>
                  <a:srgbClr val="005292"/>
                </a:solidFill>
                <a:latin typeface="Impact" panose="020B0806030902050204" pitchFamily="34" charset="0"/>
              </a:endParaRPr>
            </a:p>
          </p:txBody>
        </p:sp>
        <p:cxnSp>
          <p:nvCxnSpPr>
            <p:cNvPr id="7" name="直接连接符 6"/>
            <p:cNvCxnSpPr/>
            <p:nvPr/>
          </p:nvCxnSpPr>
          <p:spPr>
            <a:xfrm flipH="1">
              <a:off x="2722573" y="599954"/>
              <a:ext cx="459149" cy="459075"/>
            </a:xfrm>
            <a:prstGeom prst="line">
              <a:avLst/>
            </a:prstGeom>
            <a:ln w="28575">
              <a:solidFill>
                <a:srgbClr val="005292"/>
              </a:solidFill>
            </a:ln>
          </p:spPr>
          <p:style>
            <a:lnRef idx="1">
              <a:schemeClr val="accent1"/>
            </a:lnRef>
            <a:fillRef idx="0">
              <a:schemeClr val="accent1"/>
            </a:fillRef>
            <a:effectRef idx="0">
              <a:schemeClr val="accent1"/>
            </a:effectRef>
            <a:fontRef idx="minor">
              <a:schemeClr val="tx1"/>
            </a:fontRef>
          </p:style>
        </p:cxnSp>
      </p:grpSp>
      <p:sp>
        <p:nvSpPr>
          <p:cNvPr id="8" name="矩形 7"/>
          <p:cNvSpPr/>
          <p:nvPr userDrawn="1"/>
        </p:nvSpPr>
        <p:spPr>
          <a:xfrm>
            <a:off x="1" y="763037"/>
            <a:ext cx="12182481" cy="45719"/>
          </a:xfrm>
          <a:prstGeom prst="rect">
            <a:avLst/>
          </a:prstGeom>
          <a:solidFill>
            <a:srgbClr val="005292"/>
          </a:solidFill>
          <a:ln>
            <a:solidFill>
              <a:srgbClr val="005292"/>
            </a:solidFill>
          </a:ln>
        </p:spPr>
        <p:style>
          <a:lnRef idx="2">
            <a:schemeClr val="accent1">
              <a:shade val="50000"/>
            </a:schemeClr>
          </a:lnRef>
          <a:fillRef idx="1">
            <a:schemeClr val="accent1"/>
          </a:fillRef>
          <a:effectRef idx="0">
            <a:schemeClr val="accent1"/>
          </a:effectRef>
          <a:fontRef idx="minor">
            <a:schemeClr val="lt1"/>
          </a:fontRef>
        </p:style>
        <p:txBody>
          <a:bodyPr lIns="121898" tIns="60948" rIns="121898" bIns="60948" anchor="ctr"/>
          <a:lstStyle/>
          <a:p>
            <a:pPr algn="ctr" fontAlgn="auto">
              <a:spcBef>
                <a:spcPts val="0"/>
              </a:spcBef>
              <a:spcAft>
                <a:spcPts val="0"/>
              </a:spcAft>
              <a:defRPr/>
            </a:pP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标题和内容">
    <p:spTree>
      <p:nvGrpSpPr>
        <p:cNvPr id="1" name=""/>
        <p:cNvGrpSpPr/>
        <p:nvPr/>
      </p:nvGrpSpPr>
      <p:grpSpPr>
        <a:xfrm>
          <a:off x="0" y="0"/>
          <a:ext cx="0" cy="0"/>
          <a:chOff x="0" y="0"/>
          <a:chExt cx="0" cy="0"/>
        </a:xfrm>
      </p:grpSpPr>
      <p:grpSp>
        <p:nvGrpSpPr>
          <p:cNvPr id="3" name="组合 1"/>
          <p:cNvGrpSpPr/>
          <p:nvPr userDrawn="1"/>
        </p:nvGrpSpPr>
        <p:grpSpPr bwMode="auto">
          <a:xfrm>
            <a:off x="338315" y="-26591"/>
            <a:ext cx="899598" cy="830997"/>
            <a:chOff x="2506532" y="465192"/>
            <a:chExt cx="675190" cy="623007"/>
          </a:xfrm>
        </p:grpSpPr>
        <p:sp>
          <p:nvSpPr>
            <p:cNvPr id="4" name="文本框 2"/>
            <p:cNvSpPr txBox="1">
              <a:spLocks noChangeArrowheads="1"/>
            </p:cNvSpPr>
            <p:nvPr/>
          </p:nvSpPr>
          <p:spPr bwMode="auto">
            <a:xfrm>
              <a:off x="2506532" y="465192"/>
              <a:ext cx="236653" cy="623007"/>
            </a:xfrm>
            <a:prstGeom prst="rect">
              <a:avLst/>
            </a:prstGeom>
            <a:noFill/>
            <a:ln w="9525">
              <a:noFill/>
              <a:miter lim="800000"/>
            </a:ln>
          </p:spPr>
          <p:txBody>
            <a:bodyPr>
              <a:spAutoFit/>
            </a:bodyPr>
            <a:lstStyle/>
            <a:p>
              <a:r>
                <a:rPr lang="en-US" altLang="zh-CN" sz="4800" dirty="0">
                  <a:solidFill>
                    <a:srgbClr val="005292"/>
                  </a:solidFill>
                  <a:latin typeface="Impact" panose="020B0806030902050204" pitchFamily="34" charset="0"/>
                </a:rPr>
                <a:t>3</a:t>
              </a:r>
              <a:endParaRPr lang="zh-CN" altLang="en-US" sz="4800" dirty="0">
                <a:solidFill>
                  <a:srgbClr val="005292"/>
                </a:solidFill>
                <a:latin typeface="Impact" panose="020B0806030902050204" pitchFamily="34" charset="0"/>
              </a:endParaRPr>
            </a:p>
          </p:txBody>
        </p:sp>
        <p:cxnSp>
          <p:nvCxnSpPr>
            <p:cNvPr id="7" name="直接连接符 6"/>
            <p:cNvCxnSpPr/>
            <p:nvPr/>
          </p:nvCxnSpPr>
          <p:spPr>
            <a:xfrm flipH="1">
              <a:off x="2722573" y="599954"/>
              <a:ext cx="459149" cy="459075"/>
            </a:xfrm>
            <a:prstGeom prst="line">
              <a:avLst/>
            </a:prstGeom>
            <a:ln w="28575">
              <a:solidFill>
                <a:srgbClr val="005292"/>
              </a:solidFill>
            </a:ln>
          </p:spPr>
          <p:style>
            <a:lnRef idx="1">
              <a:schemeClr val="accent1"/>
            </a:lnRef>
            <a:fillRef idx="0">
              <a:schemeClr val="accent1"/>
            </a:fillRef>
            <a:effectRef idx="0">
              <a:schemeClr val="accent1"/>
            </a:effectRef>
            <a:fontRef idx="minor">
              <a:schemeClr val="tx1"/>
            </a:fontRef>
          </p:style>
        </p:cxnSp>
      </p:grpSp>
      <p:sp>
        <p:nvSpPr>
          <p:cNvPr id="8" name="矩形 7"/>
          <p:cNvSpPr/>
          <p:nvPr userDrawn="1"/>
        </p:nvSpPr>
        <p:spPr>
          <a:xfrm>
            <a:off x="1" y="763037"/>
            <a:ext cx="12182481" cy="45719"/>
          </a:xfrm>
          <a:prstGeom prst="rect">
            <a:avLst/>
          </a:prstGeom>
          <a:solidFill>
            <a:srgbClr val="005292"/>
          </a:solidFill>
          <a:ln>
            <a:solidFill>
              <a:srgbClr val="005292"/>
            </a:solidFill>
          </a:ln>
        </p:spPr>
        <p:style>
          <a:lnRef idx="2">
            <a:schemeClr val="accent1">
              <a:shade val="50000"/>
            </a:schemeClr>
          </a:lnRef>
          <a:fillRef idx="1">
            <a:schemeClr val="accent1"/>
          </a:fillRef>
          <a:effectRef idx="0">
            <a:schemeClr val="accent1"/>
          </a:effectRef>
          <a:fontRef idx="minor">
            <a:schemeClr val="lt1"/>
          </a:fontRef>
        </p:style>
        <p:txBody>
          <a:bodyPr lIns="121898" tIns="60948" rIns="121898" bIns="60948" anchor="ctr"/>
          <a:lstStyle/>
          <a:p>
            <a:pPr algn="ctr" fontAlgn="auto">
              <a:spcBef>
                <a:spcPts val="0"/>
              </a:spcBef>
              <a:spcAft>
                <a:spcPts val="0"/>
              </a:spcAft>
              <a:defRPr/>
            </a:pP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标题和内容">
    <p:spTree>
      <p:nvGrpSpPr>
        <p:cNvPr id="1" name=""/>
        <p:cNvGrpSpPr/>
        <p:nvPr/>
      </p:nvGrpSpPr>
      <p:grpSpPr>
        <a:xfrm>
          <a:off x="0" y="0"/>
          <a:ext cx="0" cy="0"/>
          <a:chOff x="0" y="0"/>
          <a:chExt cx="0" cy="0"/>
        </a:xfrm>
      </p:grpSpPr>
      <p:grpSp>
        <p:nvGrpSpPr>
          <p:cNvPr id="3" name="组合 1"/>
          <p:cNvGrpSpPr/>
          <p:nvPr userDrawn="1"/>
        </p:nvGrpSpPr>
        <p:grpSpPr bwMode="auto">
          <a:xfrm>
            <a:off x="338315" y="-26591"/>
            <a:ext cx="899598" cy="830997"/>
            <a:chOff x="2506532" y="465192"/>
            <a:chExt cx="675190" cy="623007"/>
          </a:xfrm>
        </p:grpSpPr>
        <p:sp>
          <p:nvSpPr>
            <p:cNvPr id="4" name="文本框 2"/>
            <p:cNvSpPr txBox="1">
              <a:spLocks noChangeArrowheads="1"/>
            </p:cNvSpPr>
            <p:nvPr/>
          </p:nvSpPr>
          <p:spPr bwMode="auto">
            <a:xfrm>
              <a:off x="2506532" y="465192"/>
              <a:ext cx="236653" cy="623007"/>
            </a:xfrm>
            <a:prstGeom prst="rect">
              <a:avLst/>
            </a:prstGeom>
            <a:noFill/>
            <a:ln w="9525">
              <a:noFill/>
              <a:miter lim="800000"/>
            </a:ln>
          </p:spPr>
          <p:txBody>
            <a:bodyPr>
              <a:spAutoFit/>
            </a:bodyPr>
            <a:lstStyle/>
            <a:p>
              <a:r>
                <a:rPr lang="en-US" altLang="zh-CN" sz="4800" dirty="0">
                  <a:solidFill>
                    <a:srgbClr val="005292"/>
                  </a:solidFill>
                  <a:latin typeface="Impact" panose="020B0806030902050204" pitchFamily="34" charset="0"/>
                </a:rPr>
                <a:t>4</a:t>
              </a:r>
              <a:endParaRPr lang="zh-CN" altLang="en-US" sz="4800" dirty="0">
                <a:solidFill>
                  <a:srgbClr val="005292"/>
                </a:solidFill>
                <a:latin typeface="Impact" panose="020B0806030902050204" pitchFamily="34" charset="0"/>
              </a:endParaRPr>
            </a:p>
          </p:txBody>
        </p:sp>
        <p:cxnSp>
          <p:nvCxnSpPr>
            <p:cNvPr id="7" name="直接连接符 6"/>
            <p:cNvCxnSpPr/>
            <p:nvPr/>
          </p:nvCxnSpPr>
          <p:spPr>
            <a:xfrm flipH="1">
              <a:off x="2722573" y="599954"/>
              <a:ext cx="459149" cy="459075"/>
            </a:xfrm>
            <a:prstGeom prst="line">
              <a:avLst/>
            </a:prstGeom>
            <a:ln w="28575">
              <a:solidFill>
                <a:srgbClr val="005292"/>
              </a:solidFill>
            </a:ln>
          </p:spPr>
          <p:style>
            <a:lnRef idx="1">
              <a:schemeClr val="accent1"/>
            </a:lnRef>
            <a:fillRef idx="0">
              <a:schemeClr val="accent1"/>
            </a:fillRef>
            <a:effectRef idx="0">
              <a:schemeClr val="accent1"/>
            </a:effectRef>
            <a:fontRef idx="minor">
              <a:schemeClr val="tx1"/>
            </a:fontRef>
          </p:style>
        </p:cxnSp>
      </p:grpSp>
      <p:sp>
        <p:nvSpPr>
          <p:cNvPr id="8" name="矩形 7"/>
          <p:cNvSpPr/>
          <p:nvPr userDrawn="1"/>
        </p:nvSpPr>
        <p:spPr>
          <a:xfrm>
            <a:off x="1" y="763037"/>
            <a:ext cx="12182481" cy="45719"/>
          </a:xfrm>
          <a:prstGeom prst="rect">
            <a:avLst/>
          </a:prstGeom>
          <a:solidFill>
            <a:srgbClr val="005292"/>
          </a:solidFill>
          <a:ln>
            <a:solidFill>
              <a:srgbClr val="005292"/>
            </a:solidFill>
          </a:ln>
        </p:spPr>
        <p:style>
          <a:lnRef idx="2">
            <a:schemeClr val="accent1">
              <a:shade val="50000"/>
            </a:schemeClr>
          </a:lnRef>
          <a:fillRef idx="1">
            <a:schemeClr val="accent1"/>
          </a:fillRef>
          <a:effectRef idx="0">
            <a:schemeClr val="accent1"/>
          </a:effectRef>
          <a:fontRef idx="minor">
            <a:schemeClr val="lt1"/>
          </a:fontRef>
        </p:style>
        <p:txBody>
          <a:bodyPr lIns="121898" tIns="60948" rIns="121898" bIns="60948" anchor="ctr"/>
          <a:lstStyle/>
          <a:p>
            <a:pPr algn="ctr" fontAlgn="auto">
              <a:spcBef>
                <a:spcPts val="0"/>
              </a:spcBef>
              <a:spcAft>
                <a:spcPts val="0"/>
              </a:spcAft>
              <a:defRPr/>
            </a:pP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标题和内容">
    <p:spTree>
      <p:nvGrpSpPr>
        <p:cNvPr id="1" name=""/>
        <p:cNvGrpSpPr/>
        <p:nvPr/>
      </p:nvGrpSpPr>
      <p:grpSpPr>
        <a:xfrm>
          <a:off x="0" y="0"/>
          <a:ext cx="0" cy="0"/>
          <a:chOff x="0" y="0"/>
          <a:chExt cx="0" cy="0"/>
        </a:xfrm>
      </p:grpSpPr>
      <p:grpSp>
        <p:nvGrpSpPr>
          <p:cNvPr id="3" name="组合 1"/>
          <p:cNvGrpSpPr/>
          <p:nvPr userDrawn="1"/>
        </p:nvGrpSpPr>
        <p:grpSpPr bwMode="auto">
          <a:xfrm>
            <a:off x="338315" y="-26591"/>
            <a:ext cx="899598" cy="830997"/>
            <a:chOff x="2506532" y="465192"/>
            <a:chExt cx="675190" cy="623007"/>
          </a:xfrm>
        </p:grpSpPr>
        <p:sp>
          <p:nvSpPr>
            <p:cNvPr id="4" name="文本框 2"/>
            <p:cNvSpPr txBox="1">
              <a:spLocks noChangeArrowheads="1"/>
            </p:cNvSpPr>
            <p:nvPr/>
          </p:nvSpPr>
          <p:spPr bwMode="auto">
            <a:xfrm>
              <a:off x="2506532" y="465192"/>
              <a:ext cx="236653" cy="623007"/>
            </a:xfrm>
            <a:prstGeom prst="rect">
              <a:avLst/>
            </a:prstGeom>
            <a:noFill/>
            <a:ln w="9525">
              <a:noFill/>
              <a:miter lim="800000"/>
            </a:ln>
          </p:spPr>
          <p:txBody>
            <a:bodyPr>
              <a:spAutoFit/>
            </a:bodyPr>
            <a:lstStyle/>
            <a:p>
              <a:r>
                <a:rPr lang="en-US" altLang="zh-CN" sz="4800" dirty="0">
                  <a:solidFill>
                    <a:srgbClr val="005292"/>
                  </a:solidFill>
                  <a:latin typeface="Impact" panose="020B0806030902050204" pitchFamily="34" charset="0"/>
                </a:rPr>
                <a:t>5</a:t>
              </a:r>
              <a:endParaRPr lang="zh-CN" altLang="en-US" sz="4800" dirty="0">
                <a:solidFill>
                  <a:srgbClr val="005292"/>
                </a:solidFill>
                <a:latin typeface="Impact" panose="020B0806030902050204" pitchFamily="34" charset="0"/>
              </a:endParaRPr>
            </a:p>
          </p:txBody>
        </p:sp>
        <p:cxnSp>
          <p:nvCxnSpPr>
            <p:cNvPr id="7" name="直接连接符 6"/>
            <p:cNvCxnSpPr/>
            <p:nvPr/>
          </p:nvCxnSpPr>
          <p:spPr>
            <a:xfrm flipH="1">
              <a:off x="2722573" y="599954"/>
              <a:ext cx="459149" cy="459075"/>
            </a:xfrm>
            <a:prstGeom prst="line">
              <a:avLst/>
            </a:prstGeom>
            <a:ln w="28575">
              <a:solidFill>
                <a:srgbClr val="005292"/>
              </a:solidFill>
            </a:ln>
          </p:spPr>
          <p:style>
            <a:lnRef idx="1">
              <a:schemeClr val="accent1"/>
            </a:lnRef>
            <a:fillRef idx="0">
              <a:schemeClr val="accent1"/>
            </a:fillRef>
            <a:effectRef idx="0">
              <a:schemeClr val="accent1"/>
            </a:effectRef>
            <a:fontRef idx="minor">
              <a:schemeClr val="tx1"/>
            </a:fontRef>
          </p:style>
        </p:cxnSp>
      </p:grpSp>
      <p:sp>
        <p:nvSpPr>
          <p:cNvPr id="8" name="矩形 7"/>
          <p:cNvSpPr/>
          <p:nvPr userDrawn="1"/>
        </p:nvSpPr>
        <p:spPr>
          <a:xfrm>
            <a:off x="1" y="763037"/>
            <a:ext cx="12182481" cy="45719"/>
          </a:xfrm>
          <a:prstGeom prst="rect">
            <a:avLst/>
          </a:prstGeom>
          <a:solidFill>
            <a:srgbClr val="005292"/>
          </a:solidFill>
          <a:ln>
            <a:solidFill>
              <a:srgbClr val="005292"/>
            </a:solidFill>
          </a:ln>
        </p:spPr>
        <p:style>
          <a:lnRef idx="2">
            <a:schemeClr val="accent1">
              <a:shade val="50000"/>
            </a:schemeClr>
          </a:lnRef>
          <a:fillRef idx="1">
            <a:schemeClr val="accent1"/>
          </a:fillRef>
          <a:effectRef idx="0">
            <a:schemeClr val="accent1"/>
          </a:effectRef>
          <a:fontRef idx="minor">
            <a:schemeClr val="lt1"/>
          </a:fontRef>
        </p:style>
        <p:txBody>
          <a:bodyPr lIns="121898" tIns="60948" rIns="121898" bIns="60948" anchor="ctr"/>
          <a:lstStyle/>
          <a:p>
            <a:pPr algn="ctr" fontAlgn="auto">
              <a:spcBef>
                <a:spcPts val="0"/>
              </a:spcBef>
              <a:spcAft>
                <a:spcPts val="0"/>
              </a:spcAft>
              <a:defRPr/>
            </a:pP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stretch>
            <a:fillRect/>
          </a:stretch>
        </p:blipFill>
        <p:spPr>
          <a:xfrm>
            <a:off x="3173" y="794"/>
            <a:ext cx="12185478" cy="685879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1213" cy="1143000"/>
          </a:xfrm>
          <a:prstGeom prst="rect">
            <a:avLst/>
          </a:prstGeom>
        </p:spPr>
        <p:txBody>
          <a:bodyPr/>
          <a:lstStyle/>
          <a:p>
            <a:r>
              <a:rPr lang="zh-CN" altLang="en-US"/>
              <a:t>单击此处编辑母版标题样式</a:t>
            </a:r>
          </a:p>
        </p:txBody>
      </p:sp>
      <p:sp>
        <p:nvSpPr>
          <p:cNvPr id="4" name="矩形 3"/>
          <p:cNvSpPr/>
          <p:nvPr userDrawn="1"/>
        </p:nvSpPr>
        <p:spPr>
          <a:xfrm>
            <a:off x="8325228" y="6545425"/>
            <a:ext cx="775136" cy="230832"/>
          </a:xfrm>
          <a:prstGeom prst="rect">
            <a:avLst/>
          </a:prstGeom>
        </p:spPr>
        <p:txBody>
          <a:bodyPr wrap="square">
            <a:spAutoFit/>
          </a:bodyPr>
          <a:lstStyle/>
          <a:p>
            <a:pPr defTabSz="914400"/>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模板下载：</a:t>
            </a:r>
            <a:r>
              <a:rPr lang="en-US" altLang="zh-CN" sz="100" dirty="0">
                <a:solidFill>
                  <a:schemeClr val="bg1">
                    <a:lumMod val="95000"/>
                  </a:schemeClr>
                </a:solidFill>
                <a:latin typeface="Calibri" panose="020F0502020204030204"/>
                <a:ea typeface="宋体" panose="02010600030101010101" pitchFamily="2" charset="-122"/>
              </a:rPr>
              <a:t>www.1ppt.com/moban/          </a:t>
            </a:r>
            <a:r>
              <a:rPr lang="zh-CN" altLang="en-US" sz="100" dirty="0">
                <a:solidFill>
                  <a:schemeClr val="bg1">
                    <a:lumMod val="95000"/>
                  </a:schemeClr>
                </a:solidFill>
                <a:latin typeface="Calibri" panose="020F0502020204030204"/>
                <a:ea typeface="宋体" panose="02010600030101010101" pitchFamily="2" charset="-122"/>
              </a:rPr>
              <a:t>行业</a:t>
            </a:r>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模板：</a:t>
            </a:r>
            <a:r>
              <a:rPr lang="en-US" altLang="zh-CN" sz="100" dirty="0">
                <a:solidFill>
                  <a:schemeClr val="bg1">
                    <a:lumMod val="95000"/>
                  </a:schemeClr>
                </a:solidFill>
                <a:latin typeface="Calibri" panose="020F0502020204030204"/>
                <a:ea typeface="宋体" panose="02010600030101010101" pitchFamily="2" charset="-122"/>
              </a:rPr>
              <a:t>www.1ppt.com/hangye/ </a:t>
            </a:r>
          </a:p>
          <a:p>
            <a:pPr defTabSz="914400"/>
            <a:r>
              <a:rPr lang="zh-CN" altLang="en-US" sz="100" dirty="0">
                <a:solidFill>
                  <a:schemeClr val="bg1">
                    <a:lumMod val="95000"/>
                  </a:schemeClr>
                </a:solidFill>
                <a:latin typeface="Calibri" panose="020F0502020204030204"/>
                <a:ea typeface="宋体" panose="02010600030101010101" pitchFamily="2" charset="-122"/>
              </a:rPr>
              <a:t>节日</a:t>
            </a:r>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模板：</a:t>
            </a:r>
            <a:r>
              <a:rPr lang="en-US" altLang="zh-CN" sz="100" dirty="0">
                <a:solidFill>
                  <a:schemeClr val="bg1">
                    <a:lumMod val="95000"/>
                  </a:schemeClr>
                </a:solidFill>
                <a:latin typeface="Calibri" panose="020F0502020204030204"/>
                <a:ea typeface="宋体" panose="02010600030101010101" pitchFamily="2" charset="-122"/>
              </a:rPr>
              <a:t>www.1ppt.com/jieri/          PPT</a:t>
            </a:r>
            <a:r>
              <a:rPr lang="zh-CN" altLang="en-US" sz="100" dirty="0">
                <a:solidFill>
                  <a:schemeClr val="bg1">
                    <a:lumMod val="95000"/>
                  </a:schemeClr>
                </a:solidFill>
                <a:latin typeface="Calibri" panose="020F0502020204030204"/>
                <a:ea typeface="宋体" panose="02010600030101010101" pitchFamily="2" charset="-122"/>
              </a:rPr>
              <a:t>素材：</a:t>
            </a:r>
            <a:r>
              <a:rPr lang="en-US" altLang="zh-CN" sz="100" dirty="0">
                <a:solidFill>
                  <a:schemeClr val="bg1">
                    <a:lumMod val="95000"/>
                  </a:schemeClr>
                </a:solidFill>
                <a:latin typeface="Calibri" panose="020F0502020204030204"/>
                <a:ea typeface="宋体" panose="02010600030101010101" pitchFamily="2" charset="-122"/>
              </a:rPr>
              <a:t>www.1ppt.com/sucai/</a:t>
            </a:r>
          </a:p>
          <a:p>
            <a:pPr defTabSz="914400"/>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背景图片：</a:t>
            </a:r>
            <a:r>
              <a:rPr lang="en-US" altLang="zh-CN" sz="100" dirty="0">
                <a:solidFill>
                  <a:schemeClr val="bg1">
                    <a:lumMod val="95000"/>
                  </a:schemeClr>
                </a:solidFill>
                <a:latin typeface="Calibri" panose="020F0502020204030204"/>
                <a:ea typeface="宋体" panose="02010600030101010101" pitchFamily="2" charset="-122"/>
              </a:rPr>
              <a:t>www.1ppt.com/beijing/        PPT</a:t>
            </a:r>
            <a:r>
              <a:rPr lang="zh-CN" altLang="en-US" sz="100" dirty="0">
                <a:solidFill>
                  <a:schemeClr val="bg1">
                    <a:lumMod val="95000"/>
                  </a:schemeClr>
                </a:solidFill>
                <a:latin typeface="Calibri" panose="020F0502020204030204"/>
                <a:ea typeface="宋体" panose="02010600030101010101" pitchFamily="2" charset="-122"/>
              </a:rPr>
              <a:t>图表：</a:t>
            </a:r>
            <a:r>
              <a:rPr lang="en-US" altLang="zh-CN" sz="100" dirty="0">
                <a:solidFill>
                  <a:schemeClr val="bg1">
                    <a:lumMod val="95000"/>
                  </a:schemeClr>
                </a:solidFill>
                <a:latin typeface="Calibri" panose="020F0502020204030204"/>
                <a:ea typeface="宋体" panose="02010600030101010101" pitchFamily="2" charset="-122"/>
              </a:rPr>
              <a:t>www.1ppt.com/tubiao/      </a:t>
            </a:r>
          </a:p>
          <a:p>
            <a:pPr defTabSz="914400"/>
            <a:r>
              <a:rPr lang="zh-CN" altLang="en-US" sz="100" dirty="0">
                <a:solidFill>
                  <a:schemeClr val="bg1">
                    <a:lumMod val="95000"/>
                  </a:schemeClr>
                </a:solidFill>
                <a:latin typeface="Calibri" panose="020F0502020204030204"/>
                <a:ea typeface="宋体" panose="02010600030101010101" pitchFamily="2" charset="-122"/>
              </a:rPr>
              <a:t>精美</a:t>
            </a:r>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下载：</a:t>
            </a:r>
            <a:r>
              <a:rPr lang="en-US" altLang="zh-CN" sz="100" dirty="0">
                <a:solidFill>
                  <a:schemeClr val="bg1">
                    <a:lumMod val="95000"/>
                  </a:schemeClr>
                </a:solidFill>
                <a:latin typeface="Calibri" panose="020F0502020204030204"/>
                <a:ea typeface="宋体" panose="02010600030101010101" pitchFamily="2" charset="-122"/>
              </a:rPr>
              <a:t>www.1ppt.com/xiazai/         PPT</a:t>
            </a:r>
            <a:r>
              <a:rPr lang="zh-CN" altLang="en-US" sz="100" dirty="0">
                <a:solidFill>
                  <a:schemeClr val="bg1">
                    <a:lumMod val="95000"/>
                  </a:schemeClr>
                </a:solidFill>
                <a:latin typeface="Calibri" panose="020F0502020204030204"/>
                <a:ea typeface="宋体" panose="02010600030101010101" pitchFamily="2" charset="-122"/>
              </a:rPr>
              <a:t>教程： </a:t>
            </a:r>
            <a:r>
              <a:rPr lang="en-US" altLang="zh-CN" sz="100" dirty="0">
                <a:solidFill>
                  <a:schemeClr val="bg1">
                    <a:lumMod val="95000"/>
                  </a:schemeClr>
                </a:solidFill>
                <a:latin typeface="Calibri" panose="020F0502020204030204"/>
                <a:ea typeface="宋体" panose="02010600030101010101" pitchFamily="2" charset="-122"/>
              </a:rPr>
              <a:t>www.1ppt.com/powerpoint/      </a:t>
            </a:r>
          </a:p>
          <a:p>
            <a:pPr defTabSz="914400"/>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课件：</a:t>
            </a:r>
            <a:r>
              <a:rPr lang="en-US" altLang="zh-CN" sz="100" dirty="0">
                <a:solidFill>
                  <a:schemeClr val="bg1">
                    <a:lumMod val="95000"/>
                  </a:schemeClr>
                </a:solidFill>
                <a:latin typeface="Calibri" panose="020F0502020204030204"/>
                <a:ea typeface="宋体" panose="02010600030101010101" pitchFamily="2" charset="-122"/>
              </a:rPr>
              <a:t>www.1ppt.com/kejian/             </a:t>
            </a:r>
            <a:r>
              <a:rPr lang="zh-CN" altLang="en-US" sz="100" dirty="0">
                <a:solidFill>
                  <a:schemeClr val="bg1">
                    <a:lumMod val="95000"/>
                  </a:schemeClr>
                </a:solidFill>
                <a:latin typeface="Calibri" panose="020F0502020204030204"/>
                <a:ea typeface="宋体" panose="02010600030101010101" pitchFamily="2" charset="-122"/>
              </a:rPr>
              <a:t>字体下载：</a:t>
            </a:r>
            <a:r>
              <a:rPr lang="en-US" altLang="zh-CN" sz="100" dirty="0">
                <a:solidFill>
                  <a:schemeClr val="bg1">
                    <a:lumMod val="95000"/>
                  </a:schemeClr>
                </a:solidFill>
                <a:latin typeface="Calibri" panose="020F0502020204030204"/>
                <a:ea typeface="宋体" panose="02010600030101010101" pitchFamily="2" charset="-122"/>
              </a:rPr>
              <a:t>www.1ppt.com/ziti/</a:t>
            </a:r>
          </a:p>
          <a:p>
            <a:pPr defTabSz="914400"/>
            <a:r>
              <a:rPr lang="zh-CN" altLang="en-US" sz="100" dirty="0">
                <a:solidFill>
                  <a:schemeClr val="bg1">
                    <a:lumMod val="95000"/>
                  </a:schemeClr>
                </a:solidFill>
                <a:latin typeface="Calibri" panose="020F0502020204030204"/>
                <a:ea typeface="宋体" panose="02010600030101010101" pitchFamily="2" charset="-122"/>
              </a:rPr>
              <a:t>工作总结</a:t>
            </a:r>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a:t>
            </a:r>
            <a:r>
              <a:rPr lang="en-US" altLang="zh-CN" sz="100" dirty="0">
                <a:solidFill>
                  <a:schemeClr val="bg1">
                    <a:lumMod val="95000"/>
                  </a:schemeClr>
                </a:solidFill>
                <a:latin typeface="Calibri" panose="020F0502020204030204"/>
                <a:ea typeface="宋体" panose="02010600030101010101" pitchFamily="2" charset="-122"/>
              </a:rPr>
              <a:t>www.1ppt.com/xiazai/zongjie/ </a:t>
            </a:r>
            <a:r>
              <a:rPr lang="zh-CN" altLang="en-US" sz="100" dirty="0">
                <a:solidFill>
                  <a:schemeClr val="bg1">
                    <a:lumMod val="95000"/>
                  </a:schemeClr>
                </a:solidFill>
                <a:latin typeface="Calibri" panose="020F0502020204030204"/>
                <a:ea typeface="宋体" panose="02010600030101010101" pitchFamily="2" charset="-122"/>
              </a:rPr>
              <a:t>工作计划：</a:t>
            </a:r>
            <a:r>
              <a:rPr lang="en-US" altLang="zh-CN" sz="100" dirty="0">
                <a:solidFill>
                  <a:schemeClr val="bg1">
                    <a:lumMod val="95000"/>
                  </a:schemeClr>
                </a:solidFill>
                <a:latin typeface="Calibri" panose="020F0502020204030204"/>
                <a:ea typeface="宋体" panose="02010600030101010101" pitchFamily="2" charset="-122"/>
              </a:rPr>
              <a:t>www.1ppt.com/xiazai/jihua/</a:t>
            </a:r>
          </a:p>
          <a:p>
            <a:pPr defTabSz="914400"/>
            <a:r>
              <a:rPr lang="zh-CN" altLang="en-US" sz="100" dirty="0">
                <a:solidFill>
                  <a:schemeClr val="bg1">
                    <a:lumMod val="95000"/>
                  </a:schemeClr>
                </a:solidFill>
                <a:latin typeface="Calibri" panose="020F0502020204030204"/>
                <a:ea typeface="宋体" panose="02010600030101010101" pitchFamily="2" charset="-122"/>
              </a:rPr>
              <a:t>商务</a:t>
            </a:r>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模板：</a:t>
            </a:r>
            <a:r>
              <a:rPr lang="en-US" altLang="zh-CN" sz="100" dirty="0">
                <a:solidFill>
                  <a:schemeClr val="bg1">
                    <a:lumMod val="95000"/>
                  </a:schemeClr>
                </a:solidFill>
                <a:latin typeface="Calibri" panose="020F0502020204030204"/>
                <a:ea typeface="宋体" panose="02010600030101010101" pitchFamily="2" charset="-122"/>
              </a:rPr>
              <a:t>www.1ppt.com/moban/shangwu/  </a:t>
            </a:r>
            <a:r>
              <a:rPr lang="zh-CN" altLang="en-US" sz="100" dirty="0">
                <a:solidFill>
                  <a:schemeClr val="bg1">
                    <a:lumMod val="95000"/>
                  </a:schemeClr>
                </a:solidFill>
                <a:latin typeface="Calibri" panose="020F0502020204030204"/>
                <a:ea typeface="宋体" panose="02010600030101010101" pitchFamily="2" charset="-122"/>
              </a:rPr>
              <a:t>个人简历</a:t>
            </a:r>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a:t>
            </a:r>
            <a:r>
              <a:rPr lang="en-US" altLang="zh-CN" sz="100" dirty="0">
                <a:solidFill>
                  <a:schemeClr val="bg1">
                    <a:lumMod val="95000"/>
                  </a:schemeClr>
                </a:solidFill>
                <a:latin typeface="Calibri" panose="020F0502020204030204"/>
                <a:ea typeface="宋体" panose="02010600030101010101" pitchFamily="2" charset="-122"/>
              </a:rPr>
              <a:t>www.1ppt.com/xiazai/jianli/  </a:t>
            </a:r>
          </a:p>
          <a:p>
            <a:pPr defTabSz="914400"/>
            <a:r>
              <a:rPr lang="zh-CN" altLang="en-US" sz="100" dirty="0">
                <a:solidFill>
                  <a:schemeClr val="bg1">
                    <a:lumMod val="95000"/>
                  </a:schemeClr>
                </a:solidFill>
                <a:latin typeface="Calibri" panose="020F0502020204030204"/>
                <a:ea typeface="宋体" panose="02010600030101010101" pitchFamily="2" charset="-122"/>
              </a:rPr>
              <a:t>毕业答辩</a:t>
            </a:r>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a:t>
            </a:r>
            <a:r>
              <a:rPr lang="en-US" altLang="zh-CN" sz="100" dirty="0">
                <a:solidFill>
                  <a:schemeClr val="bg1">
                    <a:lumMod val="95000"/>
                  </a:schemeClr>
                </a:solidFill>
                <a:latin typeface="Calibri" panose="020F0502020204030204"/>
                <a:ea typeface="宋体" panose="02010600030101010101" pitchFamily="2" charset="-122"/>
              </a:rPr>
              <a:t>www.1ppt.com/xiazai/dabian/  </a:t>
            </a:r>
            <a:r>
              <a:rPr lang="zh-CN" altLang="en-US" sz="100" dirty="0">
                <a:solidFill>
                  <a:schemeClr val="bg1">
                    <a:lumMod val="95000"/>
                  </a:schemeClr>
                </a:solidFill>
                <a:latin typeface="Calibri" panose="020F0502020204030204"/>
                <a:ea typeface="宋体" panose="02010600030101010101" pitchFamily="2" charset="-122"/>
              </a:rPr>
              <a:t>工作汇报</a:t>
            </a:r>
            <a:r>
              <a:rPr lang="en-US" altLang="zh-CN" sz="100" dirty="0">
                <a:solidFill>
                  <a:schemeClr val="bg1">
                    <a:lumMod val="95000"/>
                  </a:schemeClr>
                </a:solidFill>
                <a:latin typeface="Calibri" panose="020F0502020204030204"/>
                <a:ea typeface="宋体" panose="02010600030101010101" pitchFamily="2" charset="-122"/>
              </a:rPr>
              <a:t>PPT</a:t>
            </a:r>
            <a:r>
              <a:rPr lang="zh-CN" altLang="en-US" sz="100" dirty="0">
                <a:solidFill>
                  <a:schemeClr val="bg1">
                    <a:lumMod val="95000"/>
                  </a:schemeClr>
                </a:solidFill>
                <a:latin typeface="Calibri" panose="020F0502020204030204"/>
                <a:ea typeface="宋体" panose="02010600030101010101" pitchFamily="2" charset="-122"/>
              </a:rPr>
              <a:t>：</a:t>
            </a:r>
            <a:r>
              <a:rPr lang="en-US" altLang="zh-CN" sz="100" dirty="0">
                <a:solidFill>
                  <a:schemeClr val="bg1">
                    <a:lumMod val="95000"/>
                  </a:schemeClr>
                </a:solidFill>
                <a:latin typeface="Calibri" panose="020F0502020204030204"/>
                <a:ea typeface="宋体" panose="02010600030101010101" pitchFamily="2" charset="-122"/>
              </a:rPr>
              <a:t>www.1ppt.com/xiazai/huibao/    </a:t>
            </a:r>
          </a:p>
          <a:p>
            <a:pPr defTabSz="914400"/>
            <a:r>
              <a:rPr lang="en-US" altLang="zh-CN" sz="100" dirty="0">
                <a:solidFill>
                  <a:schemeClr val="bg1">
                    <a:lumMod val="95000"/>
                  </a:schemeClr>
                </a:solidFill>
                <a:latin typeface="Calibri" panose="020F0502020204030204"/>
                <a:ea typeface="宋体" panose="02010600030101010101" pitchFamily="2" charset="-122"/>
              </a:rPr>
              <a:t> </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ctr" defTabSz="1219835"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835"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1235" indent="-381000" algn="l" defTabSz="121983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635" indent="-304800" algn="l" defTabSz="121983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4235" indent="-304800" algn="l" defTabSz="121983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4470" indent="-304800" algn="l" defTabSz="121983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4070" indent="-304800" algn="l" defTabSz="121983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3670" indent="-304800" algn="l" defTabSz="121983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3905" indent="-304800" algn="l" defTabSz="121983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3505" indent="-304800" algn="l" defTabSz="121983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835" rtl="0" eaLnBrk="1" latinLnBrk="0" hangingPunct="1">
        <a:defRPr sz="2400" kern="1200">
          <a:solidFill>
            <a:schemeClr val="tx1"/>
          </a:solidFill>
          <a:latin typeface="+mn-lt"/>
          <a:ea typeface="+mn-ea"/>
          <a:cs typeface="+mn-cs"/>
        </a:defRPr>
      </a:lvl1pPr>
      <a:lvl2pPr marL="609600" algn="l" defTabSz="1219835" rtl="0" eaLnBrk="1" latinLnBrk="0" hangingPunct="1">
        <a:defRPr sz="2400" kern="1200">
          <a:solidFill>
            <a:schemeClr val="tx1"/>
          </a:solidFill>
          <a:latin typeface="+mn-lt"/>
          <a:ea typeface="+mn-ea"/>
          <a:cs typeface="+mn-cs"/>
        </a:defRPr>
      </a:lvl2pPr>
      <a:lvl3pPr marL="1219835" algn="l" defTabSz="1219835" rtl="0" eaLnBrk="1" latinLnBrk="0" hangingPunct="1">
        <a:defRPr sz="2400" kern="1200">
          <a:solidFill>
            <a:schemeClr val="tx1"/>
          </a:solidFill>
          <a:latin typeface="+mn-lt"/>
          <a:ea typeface="+mn-ea"/>
          <a:cs typeface="+mn-cs"/>
        </a:defRPr>
      </a:lvl3pPr>
      <a:lvl4pPr marL="1829435" algn="l" defTabSz="1219835" rtl="0" eaLnBrk="1" latinLnBrk="0" hangingPunct="1">
        <a:defRPr sz="2400" kern="1200">
          <a:solidFill>
            <a:schemeClr val="tx1"/>
          </a:solidFill>
          <a:latin typeface="+mn-lt"/>
          <a:ea typeface="+mn-ea"/>
          <a:cs typeface="+mn-cs"/>
        </a:defRPr>
      </a:lvl4pPr>
      <a:lvl5pPr marL="2439035" algn="l" defTabSz="1219835" rtl="0" eaLnBrk="1" latinLnBrk="0" hangingPunct="1">
        <a:defRPr sz="2400" kern="1200">
          <a:solidFill>
            <a:schemeClr val="tx1"/>
          </a:solidFill>
          <a:latin typeface="+mn-lt"/>
          <a:ea typeface="+mn-ea"/>
          <a:cs typeface="+mn-cs"/>
        </a:defRPr>
      </a:lvl5pPr>
      <a:lvl6pPr marL="3049270" algn="l" defTabSz="1219835" rtl="0" eaLnBrk="1" latinLnBrk="0" hangingPunct="1">
        <a:defRPr sz="2400" kern="1200">
          <a:solidFill>
            <a:schemeClr val="tx1"/>
          </a:solidFill>
          <a:latin typeface="+mn-lt"/>
          <a:ea typeface="+mn-ea"/>
          <a:cs typeface="+mn-cs"/>
        </a:defRPr>
      </a:lvl6pPr>
      <a:lvl7pPr marL="3658870" algn="l" defTabSz="1219835" rtl="0" eaLnBrk="1" latinLnBrk="0" hangingPunct="1">
        <a:defRPr sz="2400" kern="1200">
          <a:solidFill>
            <a:schemeClr val="tx1"/>
          </a:solidFill>
          <a:latin typeface="+mn-lt"/>
          <a:ea typeface="+mn-ea"/>
          <a:cs typeface="+mn-cs"/>
        </a:defRPr>
      </a:lvl7pPr>
      <a:lvl8pPr marL="4268470" algn="l" defTabSz="1219835" rtl="0" eaLnBrk="1" latinLnBrk="0" hangingPunct="1">
        <a:defRPr sz="2400" kern="1200">
          <a:solidFill>
            <a:schemeClr val="tx1"/>
          </a:solidFill>
          <a:latin typeface="+mn-lt"/>
          <a:ea typeface="+mn-ea"/>
          <a:cs typeface="+mn-cs"/>
        </a:defRPr>
      </a:lvl8pPr>
      <a:lvl9pPr marL="4878705" algn="l" defTabSz="121983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57.png"/></Relationships>
</file>

<file path=ppt/slides/_rels/slide100.xml.rels><?xml version="1.0" encoding="UTF-8" standalone="yes"?>
<Relationships xmlns="http://schemas.openxmlformats.org/package/2006/relationships"><Relationship Id="rId8" Type="http://schemas.openxmlformats.org/officeDocument/2006/relationships/image" Target="../media/image268.emf"/><Relationship Id="rId3" Type="http://schemas.openxmlformats.org/officeDocument/2006/relationships/image" Target="../media/image263.emf"/><Relationship Id="rId7" Type="http://schemas.openxmlformats.org/officeDocument/2006/relationships/image" Target="../media/image267.emf"/><Relationship Id="rId2" Type="http://schemas.openxmlformats.org/officeDocument/2006/relationships/image" Target="../media/image262.emf"/><Relationship Id="rId1" Type="http://schemas.openxmlformats.org/officeDocument/2006/relationships/slideLayout" Target="../slideLayouts/slideLayout13.xml"/><Relationship Id="rId6" Type="http://schemas.openxmlformats.org/officeDocument/2006/relationships/image" Target="../media/image266.emf"/><Relationship Id="rId5" Type="http://schemas.openxmlformats.org/officeDocument/2006/relationships/image" Target="../media/image265.emf"/><Relationship Id="rId4" Type="http://schemas.openxmlformats.org/officeDocument/2006/relationships/image" Target="../media/image264.emf"/><Relationship Id="rId9" Type="http://schemas.openxmlformats.org/officeDocument/2006/relationships/image" Target="../media/image4.jpeg"/></Relationships>
</file>

<file path=ppt/slides/_rels/slide101.xml.rels><?xml version="1.0" encoding="UTF-8" standalone="yes"?>
<Relationships xmlns="http://schemas.openxmlformats.org/package/2006/relationships"><Relationship Id="rId3" Type="http://schemas.openxmlformats.org/officeDocument/2006/relationships/image" Target="../media/image270.emf"/><Relationship Id="rId2" Type="http://schemas.openxmlformats.org/officeDocument/2006/relationships/image" Target="../media/image269.emf"/><Relationship Id="rId1" Type="http://schemas.openxmlformats.org/officeDocument/2006/relationships/slideLayout" Target="../slideLayouts/slideLayout11.xml"/><Relationship Id="rId5" Type="http://schemas.openxmlformats.org/officeDocument/2006/relationships/image" Target="../media/image4.jpeg"/><Relationship Id="rId4" Type="http://schemas.openxmlformats.org/officeDocument/2006/relationships/image" Target="../media/image271.emf"/></Relationships>
</file>

<file path=ppt/slides/_rels/slide10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73.emf"/><Relationship Id="rId7" Type="http://schemas.openxmlformats.org/officeDocument/2006/relationships/image" Target="../media/image277.emf"/><Relationship Id="rId2" Type="http://schemas.openxmlformats.org/officeDocument/2006/relationships/image" Target="../media/image272.emf"/><Relationship Id="rId1" Type="http://schemas.openxmlformats.org/officeDocument/2006/relationships/slideLayout" Target="../slideLayouts/slideLayout11.xml"/><Relationship Id="rId6" Type="http://schemas.openxmlformats.org/officeDocument/2006/relationships/image" Target="../media/image276.emf"/><Relationship Id="rId5" Type="http://schemas.openxmlformats.org/officeDocument/2006/relationships/image" Target="../media/image275.emf"/><Relationship Id="rId4" Type="http://schemas.openxmlformats.org/officeDocument/2006/relationships/image" Target="../media/image274.emf"/></Relationships>
</file>

<file path=ppt/slides/_rels/slide103.xml.rels><?xml version="1.0" encoding="UTF-8" standalone="yes"?>
<Relationships xmlns="http://schemas.openxmlformats.org/package/2006/relationships"><Relationship Id="rId3" Type="http://schemas.openxmlformats.org/officeDocument/2006/relationships/image" Target="../media/image27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83.png"/><Relationship Id="rId5" Type="http://schemas.openxmlformats.org/officeDocument/2006/relationships/image" Target="../media/image282.png"/><Relationship Id="rId4" Type="http://schemas.openxmlformats.org/officeDocument/2006/relationships/image" Target="../media/image281.png"/></Relationships>
</file>

<file path=ppt/slides/_rels/slide106.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87.png"/><Relationship Id="rId5" Type="http://schemas.openxmlformats.org/officeDocument/2006/relationships/image" Target="../media/image286.png"/><Relationship Id="rId4" Type="http://schemas.openxmlformats.org/officeDocument/2006/relationships/image" Target="../media/image285.png"/></Relationships>
</file>

<file path=ppt/slides/_rels/slide107.xml.rels><?xml version="1.0" encoding="UTF-8" standalone="yes"?>
<Relationships xmlns="http://schemas.openxmlformats.org/package/2006/relationships"><Relationship Id="rId3" Type="http://schemas.openxmlformats.org/officeDocument/2006/relationships/image" Target="../media/image288.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91.jpeg"/><Relationship Id="rId5" Type="http://schemas.openxmlformats.org/officeDocument/2006/relationships/image" Target="../media/image290.jpeg"/><Relationship Id="rId4" Type="http://schemas.openxmlformats.org/officeDocument/2006/relationships/image" Target="../media/image289.jpeg"/></Relationships>
</file>

<file path=ppt/slides/_rels/slide108.xml.rels><?xml version="1.0" encoding="UTF-8" standalone="yes"?>
<Relationships xmlns="http://schemas.openxmlformats.org/package/2006/relationships"><Relationship Id="rId3" Type="http://schemas.openxmlformats.org/officeDocument/2006/relationships/image" Target="../media/image292.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93.jpeg"/></Relationships>
</file>

<file path=ppt/slides/_rels/slide109.xml.rels><?xml version="1.0" encoding="UTF-8" standalone="yes"?>
<Relationships xmlns="http://schemas.openxmlformats.org/package/2006/relationships"><Relationship Id="rId3" Type="http://schemas.openxmlformats.org/officeDocument/2006/relationships/image" Target="../media/image295.jpeg"/><Relationship Id="rId7" Type="http://schemas.openxmlformats.org/officeDocument/2006/relationships/image" Target="../media/image4.jpeg"/><Relationship Id="rId2" Type="http://schemas.openxmlformats.org/officeDocument/2006/relationships/image" Target="../media/image294.jpeg"/><Relationship Id="rId1" Type="http://schemas.openxmlformats.org/officeDocument/2006/relationships/slideLayout" Target="../slideLayouts/slideLayout7.xml"/><Relationship Id="rId6" Type="http://schemas.openxmlformats.org/officeDocument/2006/relationships/image" Target="../media/image298.jpeg"/><Relationship Id="rId5" Type="http://schemas.openxmlformats.org/officeDocument/2006/relationships/image" Target="../media/image297.jpeg"/><Relationship Id="rId4" Type="http://schemas.openxmlformats.org/officeDocument/2006/relationships/image" Target="../media/image296.jpeg"/></Relationships>
</file>

<file path=ppt/slides/_rels/slide1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60.png"/></Relationships>
</file>

<file path=ppt/slides/_rels/slide11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299.jp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01.png"/></Relationships>
</file>

<file path=ppt/slides/_rels/slide111.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77.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80.jpeg"/></Relationships>
</file>

<file path=ppt/slides/_rels/slide2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8.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8.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92.jpg"/></Relationships>
</file>

<file path=ppt/slides/_rels/slide28.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94.jpg"/></Relationships>
</file>

<file path=ppt/slides/_rels/slide29.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96.jp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1.png"/><Relationship Id="rId2" Type="http://schemas.openxmlformats.org/officeDocument/2006/relationships/image" Target="../media/image7.png"/><Relationship Id="rId16"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jpg"/><Relationship Id="rId10" Type="http://schemas.openxmlformats.org/officeDocument/2006/relationships/image" Target="../media/image15.jpeg"/><Relationship Id="rId19" Type="http://schemas.openxmlformats.org/officeDocument/2006/relationships/image" Target="../media/image23.jpe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98.jpg"/></Relationships>
</file>

<file path=ppt/slides/_rels/slide31.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0.jpg"/></Relationships>
</file>

<file path=ppt/slides/_rels/slide32.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2.jpg"/></Relationships>
</file>

<file path=ppt/slides/_rels/slide33.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5.jpeg"/></Relationships>
</file>

<file path=ppt/slides/_rels/slide3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7.jpeg"/></Relationships>
</file>

<file path=ppt/slides/_rels/slide3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09.jpeg"/></Relationships>
</file>

<file path=ppt/slides/_rels/slide3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11.jpeg"/></Relationships>
</file>

<file path=ppt/slides/_rels/slide3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13.jpeg"/></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4.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xml"/></Relationships>
</file>

<file path=ppt/slides/_rels/slide42.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slideLayout" Target="../slideLayouts/slideLayout11.xml"/><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tags" Target="../tags/tag14.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5" Type="http://schemas.openxmlformats.org/officeDocument/2006/relationships/tags" Target="../tags/tag7.xml"/><Relationship Id="rId15" Type="http://schemas.openxmlformats.org/officeDocument/2006/relationships/image" Target="../media/image115.png"/><Relationship Id="rId10" Type="http://schemas.openxmlformats.org/officeDocument/2006/relationships/tags" Target="../tags/tag12.xm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image" Target="../media/image114.png"/></Relationships>
</file>

<file path=ppt/slides/_rels/slide4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18.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tags" Target="../tags/tag25.xml"/><Relationship Id="rId3" Type="http://schemas.openxmlformats.org/officeDocument/2006/relationships/tags" Target="../tags/tag20.xml"/><Relationship Id="rId7" Type="http://schemas.openxmlformats.org/officeDocument/2006/relationships/tags" Target="../tags/tag2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image" Target="../media/image119.png"/><Relationship Id="rId5" Type="http://schemas.openxmlformats.org/officeDocument/2006/relationships/tags" Target="../tags/tag22.xml"/><Relationship Id="rId10" Type="http://schemas.openxmlformats.org/officeDocument/2006/relationships/slideLayout" Target="../slideLayouts/slideLayout11.xml"/><Relationship Id="rId4" Type="http://schemas.openxmlformats.org/officeDocument/2006/relationships/tags" Target="../tags/tag21.xml"/><Relationship Id="rId9" Type="http://schemas.openxmlformats.org/officeDocument/2006/relationships/tags" Target="../tags/tag26.xml"/></Relationships>
</file>

<file path=ppt/slides/_rels/slide45.xml.rels><?xml version="1.0" encoding="UTF-8" standalone="yes"?>
<Relationships xmlns="http://schemas.openxmlformats.org/package/2006/relationships"><Relationship Id="rId8" Type="http://schemas.openxmlformats.org/officeDocument/2006/relationships/image" Target="../media/image120.GIF"/><Relationship Id="rId3" Type="http://schemas.microsoft.com/office/2007/relationships/media" Target="file:///D:\52-Quotation_Project\2014-05-15-&#37329;&#40857;&#24231;&#26885;&#39033;&#30446;\ani_iso_left_all_115perc_ford_LWBEF_E_dual_ga05f_r14.avi" TargetMode="External"/><Relationship Id="rId7" Type="http://schemas.openxmlformats.org/officeDocument/2006/relationships/slideLayout" Target="../slideLayouts/slideLayout11.xml"/><Relationship Id="rId12" Type="http://schemas.openxmlformats.org/officeDocument/2006/relationships/image" Target="../media/image124.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0.xml"/><Relationship Id="rId11" Type="http://schemas.openxmlformats.org/officeDocument/2006/relationships/image" Target="../media/image123.png"/><Relationship Id="rId5" Type="http://schemas.openxmlformats.org/officeDocument/2006/relationships/tags" Target="../tags/tag29.xml"/><Relationship Id="rId10" Type="http://schemas.openxmlformats.org/officeDocument/2006/relationships/image" Target="../media/image122.png"/><Relationship Id="rId4" Type="http://schemas.openxmlformats.org/officeDocument/2006/relationships/video" Target="file:///D:\52-Quotation_Project\2014-05-15-&#37329;&#40857;&#24231;&#26885;&#39033;&#30446;\ani_iso_left_all_115perc_ford_LWBEF_E_dual_ga05f_r14.avi" TargetMode="External"/><Relationship Id="rId9" Type="http://schemas.openxmlformats.org/officeDocument/2006/relationships/image" Target="../media/image121.png"/></Relationships>
</file>

<file path=ppt/slides/_rels/slide46.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26.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125.png"/><Relationship Id="rId5" Type="http://schemas.openxmlformats.org/officeDocument/2006/relationships/slideLayout" Target="../slideLayouts/slideLayout11.xml"/><Relationship Id="rId4" Type="http://schemas.openxmlformats.org/officeDocument/2006/relationships/tags" Target="../tags/tag34.xml"/></Relationships>
</file>

<file path=ppt/slides/_rels/slide47.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1.png"/><Relationship Id="rId3" Type="http://schemas.openxmlformats.org/officeDocument/2006/relationships/tags" Target="../tags/tag37.xml"/><Relationship Id="rId7" Type="http://schemas.openxmlformats.org/officeDocument/2006/relationships/slideLayout" Target="../slideLayouts/slideLayout11.xml"/><Relationship Id="rId12" Type="http://schemas.openxmlformats.org/officeDocument/2006/relationships/image" Target="../media/image130.GIF"/><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video" Target="file:///D:\52-Quotation_Project\2014-05-15-&#37329;&#40857;&#24231;&#26885;&#39033;&#30446;\frontal_impact.avi" TargetMode="External"/><Relationship Id="rId11" Type="http://schemas.openxmlformats.org/officeDocument/2006/relationships/image" Target="../media/image129.png"/><Relationship Id="rId5" Type="http://schemas.microsoft.com/office/2007/relationships/media" Target="file:///D:\52-Quotation_Project\2014-05-15-&#37329;&#40857;&#24231;&#26885;&#39033;&#30446;\frontal_impact.avi" TargetMode="External"/><Relationship Id="rId10" Type="http://schemas.openxmlformats.org/officeDocument/2006/relationships/image" Target="../media/image128.png"/><Relationship Id="rId4" Type="http://schemas.openxmlformats.org/officeDocument/2006/relationships/tags" Target="../tags/tag38.xml"/><Relationship Id="rId9" Type="http://schemas.openxmlformats.org/officeDocument/2006/relationships/oleObject" Target="../embeddings/oleObject1.bin"/></Relationships>
</file>

<file path=ppt/slides/_rels/slide48.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tags" Target="../tags/tag41.xml"/><Relationship Id="rId7" Type="http://schemas.openxmlformats.org/officeDocument/2006/relationships/image" Target="../media/image132.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Layout" Target="../slideLayouts/slideLayout11.xml"/><Relationship Id="rId11" Type="http://schemas.openxmlformats.org/officeDocument/2006/relationships/image" Target="../media/image136.png"/><Relationship Id="rId5" Type="http://schemas.openxmlformats.org/officeDocument/2006/relationships/tags" Target="../tags/tag43.xml"/><Relationship Id="rId10" Type="http://schemas.openxmlformats.org/officeDocument/2006/relationships/image" Target="../media/image135.GIF"/><Relationship Id="rId4" Type="http://schemas.openxmlformats.org/officeDocument/2006/relationships/tags" Target="../tags/tag42.xml"/><Relationship Id="rId9" Type="http://schemas.openxmlformats.org/officeDocument/2006/relationships/image" Target="../media/image134.png"/></Relationships>
</file>

<file path=ppt/slides/_rels/slide49.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tags" Target="../tags/tag46.xml"/><Relationship Id="rId7" Type="http://schemas.openxmlformats.org/officeDocument/2006/relationships/image" Target="../media/image138.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137.GIF"/><Relationship Id="rId5" Type="http://schemas.openxmlformats.org/officeDocument/2006/relationships/slideLayout" Target="../slideLayouts/slideLayout11.xml"/><Relationship Id="rId4" Type="http://schemas.openxmlformats.org/officeDocument/2006/relationships/tags" Target="../tags/tag47.xml"/><Relationship Id="rId9" Type="http://schemas.openxmlformats.org/officeDocument/2006/relationships/image" Target="../media/image140.jpeg"/></Relationships>
</file>

<file path=ppt/slides/_rels/slide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4.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50.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image" Target="../media/image143.GIF"/><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142.png"/><Relationship Id="rId5" Type="http://schemas.openxmlformats.org/officeDocument/2006/relationships/image" Target="../media/image141.GIF"/><Relationship Id="rId4"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7.jpeg"/><Relationship Id="rId4" Type="http://schemas.openxmlformats.org/officeDocument/2006/relationships/image" Target="../media/image36.png"/></Relationships>
</file>

<file path=ppt/slides/_rels/slide60.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40.png"/></Relationships>
</file>

<file path=ppt/slides/_rels/slide70.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18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8.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43.png"/></Relationships>
</file>

<file path=ppt/slides/_rels/slide80.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2.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10.png"/><Relationship Id="rId1" Type="http://schemas.openxmlformats.org/officeDocument/2006/relationships/slideLayout" Target="../slideLayouts/slideLayout11.xml"/><Relationship Id="rId5" Type="http://schemas.openxmlformats.org/officeDocument/2006/relationships/image" Target="../media/image4.jpeg"/><Relationship Id="rId4" Type="http://schemas.openxmlformats.org/officeDocument/2006/relationships/image" Target="../media/image212.png"/></Relationships>
</file>

<file path=ppt/slides/_rels/slide8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image" Target="../media/image214.emf"/><Relationship Id="rId2" Type="http://schemas.openxmlformats.org/officeDocument/2006/relationships/image" Target="../media/image213.emf"/><Relationship Id="rId1" Type="http://schemas.openxmlformats.org/officeDocument/2006/relationships/slideLayout" Target="../slideLayouts/slideLayout11.xml"/><Relationship Id="rId4" Type="http://schemas.openxmlformats.org/officeDocument/2006/relationships/image" Target="../media/image4.jpeg"/></Relationships>
</file>

<file path=ppt/slides/_rels/slide87.xml.rels><?xml version="1.0" encoding="UTF-8" standalone="yes"?>
<Relationships xmlns="http://schemas.openxmlformats.org/package/2006/relationships"><Relationship Id="rId3" Type="http://schemas.openxmlformats.org/officeDocument/2006/relationships/image" Target="../media/image216.emf"/><Relationship Id="rId2" Type="http://schemas.openxmlformats.org/officeDocument/2006/relationships/image" Target="../media/image215.emf"/><Relationship Id="rId1" Type="http://schemas.openxmlformats.org/officeDocument/2006/relationships/slideLayout" Target="../slideLayouts/slideLayout11.xml"/><Relationship Id="rId4" Type="http://schemas.openxmlformats.org/officeDocument/2006/relationships/image" Target="../media/image4.jpeg"/></Relationships>
</file>

<file path=ppt/slides/_rels/slide88.xml.rels><?xml version="1.0" encoding="UTF-8" standalone="yes"?>
<Relationships xmlns="http://schemas.openxmlformats.org/package/2006/relationships"><Relationship Id="rId3" Type="http://schemas.openxmlformats.org/officeDocument/2006/relationships/image" Target="../media/image218.emf"/><Relationship Id="rId2" Type="http://schemas.openxmlformats.org/officeDocument/2006/relationships/image" Target="../media/image217.emf"/><Relationship Id="rId1" Type="http://schemas.openxmlformats.org/officeDocument/2006/relationships/slideLayout" Target="../slideLayouts/slideLayout11.xml"/><Relationship Id="rId4" Type="http://schemas.openxmlformats.org/officeDocument/2006/relationships/image" Target="../media/image4.jpeg"/></Relationships>
</file>

<file path=ppt/slides/_rels/slide89.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image" Target="../media/image219.png"/><Relationship Id="rId1" Type="http://schemas.openxmlformats.org/officeDocument/2006/relationships/slideLayout" Target="../slideLayouts/slideLayout11.xml"/><Relationship Id="rId6" Type="http://schemas.openxmlformats.org/officeDocument/2006/relationships/image" Target="../media/image4.jpeg"/><Relationship Id="rId5" Type="http://schemas.openxmlformats.org/officeDocument/2006/relationships/image" Target="../media/image222.jpeg"/><Relationship Id="rId4" Type="http://schemas.openxmlformats.org/officeDocument/2006/relationships/image" Target="../media/image221.jpeg"/></Relationships>
</file>

<file path=ppt/slides/_rels/slide9.xml.rels><?xml version="1.0" encoding="UTF-8" standalone="yes"?>
<Relationships xmlns="http://schemas.openxmlformats.org/package/2006/relationships"><Relationship Id="rId8" Type="http://schemas.openxmlformats.org/officeDocument/2006/relationships/image" Target="../media/image50.jpeg"/><Relationship Id="rId13" Type="http://schemas.openxmlformats.org/officeDocument/2006/relationships/image" Target="../media/image4.jpe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s>
</file>

<file path=ppt/slides/_rels/slide90.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24.jpeg"/><Relationship Id="rId7" Type="http://schemas.openxmlformats.org/officeDocument/2006/relationships/image" Target="../media/image228.jpeg"/><Relationship Id="rId2" Type="http://schemas.openxmlformats.org/officeDocument/2006/relationships/image" Target="../media/image223.jpeg"/><Relationship Id="rId1" Type="http://schemas.openxmlformats.org/officeDocument/2006/relationships/slideLayout" Target="../slideLayouts/slideLayout11.xml"/><Relationship Id="rId6" Type="http://schemas.openxmlformats.org/officeDocument/2006/relationships/image" Target="../media/image227.jpeg"/><Relationship Id="rId5" Type="http://schemas.openxmlformats.org/officeDocument/2006/relationships/image" Target="../media/image226.jpeg"/><Relationship Id="rId4" Type="http://schemas.openxmlformats.org/officeDocument/2006/relationships/image" Target="../media/image225.jpeg"/></Relationships>
</file>

<file path=ppt/slides/_rels/slide9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30.jpeg"/><Relationship Id="rId7" Type="http://schemas.openxmlformats.org/officeDocument/2006/relationships/image" Target="../media/image234.jpeg"/><Relationship Id="rId2" Type="http://schemas.openxmlformats.org/officeDocument/2006/relationships/image" Target="../media/image229.jpeg"/><Relationship Id="rId1" Type="http://schemas.openxmlformats.org/officeDocument/2006/relationships/slideLayout" Target="../slideLayouts/slideLayout11.xml"/><Relationship Id="rId6" Type="http://schemas.openxmlformats.org/officeDocument/2006/relationships/image" Target="../media/image233.jpeg"/><Relationship Id="rId5" Type="http://schemas.openxmlformats.org/officeDocument/2006/relationships/image" Target="../media/image232.jpeg"/><Relationship Id="rId4" Type="http://schemas.openxmlformats.org/officeDocument/2006/relationships/image" Target="../media/image231.jpeg"/></Relationships>
</file>

<file path=ppt/slides/_rels/slide9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35.jpeg"/><Relationship Id="rId7" Type="http://schemas.openxmlformats.org/officeDocument/2006/relationships/image" Target="../media/image239.jpeg"/><Relationship Id="rId2" Type="http://schemas.openxmlformats.org/officeDocument/2006/relationships/image" Target="../media/image229.jpeg"/><Relationship Id="rId1" Type="http://schemas.openxmlformats.org/officeDocument/2006/relationships/slideLayout" Target="../slideLayouts/slideLayout11.xml"/><Relationship Id="rId6" Type="http://schemas.openxmlformats.org/officeDocument/2006/relationships/image" Target="../media/image238.jpeg"/><Relationship Id="rId5" Type="http://schemas.openxmlformats.org/officeDocument/2006/relationships/image" Target="../media/image237.jpeg"/><Relationship Id="rId4" Type="http://schemas.openxmlformats.org/officeDocument/2006/relationships/image" Target="../media/image236.jpeg"/></Relationships>
</file>

<file path=ppt/slides/_rels/slide93.xml.rels><?xml version="1.0" encoding="UTF-8" standalone="yes"?>
<Relationships xmlns="http://schemas.openxmlformats.org/package/2006/relationships"><Relationship Id="rId3" Type="http://schemas.openxmlformats.org/officeDocument/2006/relationships/image" Target="../media/image241.emf"/><Relationship Id="rId7" Type="http://schemas.openxmlformats.org/officeDocument/2006/relationships/image" Target="../media/image4.jpeg"/><Relationship Id="rId2" Type="http://schemas.openxmlformats.org/officeDocument/2006/relationships/image" Target="../media/image240.emf"/><Relationship Id="rId1" Type="http://schemas.openxmlformats.org/officeDocument/2006/relationships/slideLayout" Target="../slideLayouts/slideLayout11.xml"/><Relationship Id="rId6" Type="http://schemas.openxmlformats.org/officeDocument/2006/relationships/image" Target="../media/image244.emf"/><Relationship Id="rId5" Type="http://schemas.openxmlformats.org/officeDocument/2006/relationships/image" Target="../media/image243.emf"/><Relationship Id="rId4" Type="http://schemas.openxmlformats.org/officeDocument/2006/relationships/image" Target="../media/image242.emf"/></Relationships>
</file>

<file path=ppt/slides/_rels/slide94.xml.rels><?xml version="1.0" encoding="UTF-8" standalone="yes"?>
<Relationships xmlns="http://schemas.openxmlformats.org/package/2006/relationships"><Relationship Id="rId3" Type="http://schemas.openxmlformats.org/officeDocument/2006/relationships/image" Target="../media/image246.emf"/><Relationship Id="rId2" Type="http://schemas.openxmlformats.org/officeDocument/2006/relationships/image" Target="../media/image245.emf"/><Relationship Id="rId1" Type="http://schemas.openxmlformats.org/officeDocument/2006/relationships/slideLayout" Target="../slideLayouts/slideLayout11.xml"/><Relationship Id="rId4" Type="http://schemas.openxmlformats.org/officeDocument/2006/relationships/image" Target="../media/image4.jpeg"/></Relationships>
</file>

<file path=ppt/slides/_rels/slide95.xml.rels><?xml version="1.0" encoding="UTF-8" standalone="yes"?>
<Relationships xmlns="http://schemas.openxmlformats.org/package/2006/relationships"><Relationship Id="rId3" Type="http://schemas.openxmlformats.org/officeDocument/2006/relationships/image" Target="../media/image248.emf"/><Relationship Id="rId2" Type="http://schemas.openxmlformats.org/officeDocument/2006/relationships/image" Target="../media/image247.emf"/><Relationship Id="rId1" Type="http://schemas.openxmlformats.org/officeDocument/2006/relationships/slideLayout" Target="../slideLayouts/slideLayout11.xml"/><Relationship Id="rId5" Type="http://schemas.openxmlformats.org/officeDocument/2006/relationships/image" Target="../media/image4.jpeg"/><Relationship Id="rId4" Type="http://schemas.openxmlformats.org/officeDocument/2006/relationships/image" Target="../media/image249.emf"/></Relationships>
</file>

<file path=ppt/slides/_rels/slide96.xml.rels><?xml version="1.0" encoding="UTF-8" standalone="yes"?>
<Relationships xmlns="http://schemas.openxmlformats.org/package/2006/relationships"><Relationship Id="rId3" Type="http://schemas.openxmlformats.org/officeDocument/2006/relationships/image" Target="../media/image251.emf"/><Relationship Id="rId2" Type="http://schemas.openxmlformats.org/officeDocument/2006/relationships/image" Target="../media/image250.emf"/><Relationship Id="rId1" Type="http://schemas.openxmlformats.org/officeDocument/2006/relationships/slideLayout" Target="../slideLayouts/slideLayout11.xml"/><Relationship Id="rId6" Type="http://schemas.openxmlformats.org/officeDocument/2006/relationships/image" Target="../media/image4.jpeg"/><Relationship Id="rId5" Type="http://schemas.openxmlformats.org/officeDocument/2006/relationships/image" Target="../media/image253.emf"/><Relationship Id="rId4" Type="http://schemas.openxmlformats.org/officeDocument/2006/relationships/image" Target="../media/image252.emf"/></Relationships>
</file>

<file path=ppt/slides/_rels/slide97.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Layout" Target="../slideLayouts/slideLayout11.xml"/><Relationship Id="rId5" Type="http://schemas.openxmlformats.org/officeDocument/2006/relationships/image" Target="../media/image4.jpeg"/><Relationship Id="rId4" Type="http://schemas.openxmlformats.org/officeDocument/2006/relationships/image" Target="../media/image256.png"/></Relationships>
</file>

<file path=ppt/slides/_rels/slide98.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image" Target="../media/image257.png"/><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99.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261.png"/><Relationship Id="rId4" Type="http://schemas.openxmlformats.org/officeDocument/2006/relationships/image" Target="../media/image26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4006974" y="4293890"/>
            <a:ext cx="7560840" cy="1322070"/>
          </a:xfrm>
          <a:prstGeom prst="rect">
            <a:avLst/>
          </a:prstGeom>
          <a:noFill/>
        </p:spPr>
        <p:txBody>
          <a:bodyPr wrap="square" rtlCol="0">
            <a:spAutoFit/>
          </a:bodyPr>
          <a:lstStyle/>
          <a:p>
            <a:pPr algn="r"/>
            <a:r>
              <a:rPr lang="zh-CN" altLang="en-US" sz="4000" b="1" dirty="0">
                <a:cs typeface="+mn-ea"/>
                <a:sym typeface="+mn-lt"/>
              </a:rPr>
              <a:t>常州耀邦汽车科技有限公司项目及技术能力展示</a:t>
            </a:r>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9542" y="621482"/>
            <a:ext cx="2400300" cy="7810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109169" y="1534770"/>
            <a:ext cx="5386637" cy="124649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蔚来</a:t>
            </a:r>
            <a:r>
              <a:rPr lang="en-US" altLang="zh-CN" sz="1600" b="1" dirty="0">
                <a:latin typeface="Calibri" panose="020F0502020204030204" pitchFamily="34" charset="0"/>
                <a:ea typeface="宋体" panose="02010600030101010101" pitchFamily="2" charset="-122"/>
              </a:rPr>
              <a:t>ES8 </a:t>
            </a:r>
            <a:r>
              <a:rPr lang="en-US" altLang="zh-CN" sz="1600" b="1" dirty="0" err="1">
                <a:latin typeface="Calibri" panose="020F0502020204030204" pitchFamily="34" charset="0"/>
                <a:ea typeface="宋体" panose="02010600030101010101" pitchFamily="2" charset="-122"/>
              </a:rPr>
              <a:t>Cookpit</a:t>
            </a:r>
            <a:r>
              <a:rPr lang="en-US" altLang="zh-CN" sz="1600" b="1" dirty="0">
                <a:latin typeface="Calibri" panose="020F0502020204030204" pitchFamily="34" charset="0"/>
                <a:ea typeface="宋体" panose="02010600030101010101" pitchFamily="2" charset="-122"/>
              </a:rPr>
              <a:t> IP/CNSL </a:t>
            </a:r>
            <a:r>
              <a:rPr lang="zh-CN" altLang="en-US" sz="1600" b="1" dirty="0">
                <a:latin typeface="Calibri" panose="020F0502020204030204" pitchFamily="34" charset="0"/>
                <a:ea typeface="宋体" panose="02010600030101010101" pitchFamily="2" charset="-122"/>
              </a:rPr>
              <a:t>产品设计，工艺布局，投产支持直至量产。</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主副仪表板本体采用</a:t>
            </a:r>
            <a:r>
              <a:rPr lang="en-US" altLang="zh-CN" sz="1600" b="1" dirty="0" err="1">
                <a:latin typeface="Calibri" panose="020F0502020204030204" pitchFamily="34" charset="0"/>
                <a:ea typeface="宋体" panose="02010600030101010101" pitchFamily="2" charset="-122"/>
              </a:rPr>
              <a:t>Nappa</a:t>
            </a:r>
            <a:r>
              <a:rPr lang="zh-CN" altLang="en-US" sz="1600" b="1" dirty="0">
                <a:latin typeface="Calibri" panose="020F0502020204030204" pitchFamily="34" charset="0"/>
                <a:ea typeface="宋体" panose="02010600030101010101" pitchFamily="2" charset="-122"/>
              </a:rPr>
              <a:t>皮包覆等工艺。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0" name="图片 9"/>
          <p:cNvPicPr>
            <a:picLocks noChangeAspect="1"/>
          </p:cNvPicPr>
          <p:nvPr/>
        </p:nvPicPr>
        <p:blipFill>
          <a:blip r:embed="rId2"/>
          <a:stretch>
            <a:fillRect/>
          </a:stretch>
        </p:blipFill>
        <p:spPr>
          <a:xfrm>
            <a:off x="838622" y="3957907"/>
            <a:ext cx="2844295" cy="2133221"/>
          </a:xfrm>
          <a:prstGeom prst="rect">
            <a:avLst/>
          </a:prstGeom>
        </p:spPr>
      </p:pic>
      <p:pic>
        <p:nvPicPr>
          <p:cNvPr id="13" name="图片 12"/>
          <p:cNvPicPr>
            <a:picLocks noChangeAspect="1"/>
          </p:cNvPicPr>
          <p:nvPr/>
        </p:nvPicPr>
        <p:blipFill>
          <a:blip r:embed="rId3"/>
          <a:stretch>
            <a:fillRect/>
          </a:stretch>
        </p:blipFill>
        <p:spPr>
          <a:xfrm>
            <a:off x="204880" y="1584140"/>
            <a:ext cx="2577958" cy="1933469"/>
          </a:xfrm>
          <a:prstGeom prst="rect">
            <a:avLst/>
          </a:prstGeom>
        </p:spPr>
      </p:pic>
      <p:pic>
        <p:nvPicPr>
          <p:cNvPr id="14" name="图片 13"/>
          <p:cNvPicPr>
            <a:picLocks noChangeAspect="1"/>
          </p:cNvPicPr>
          <p:nvPr/>
        </p:nvPicPr>
        <p:blipFill>
          <a:blip r:embed="rId4"/>
          <a:stretch>
            <a:fillRect/>
          </a:stretch>
        </p:blipFill>
        <p:spPr>
          <a:xfrm>
            <a:off x="2998862" y="1584140"/>
            <a:ext cx="2844295" cy="1662597"/>
          </a:xfrm>
          <a:prstGeom prst="rect">
            <a:avLst/>
          </a:prstGeom>
        </p:spPr>
      </p:pic>
      <p:pic>
        <p:nvPicPr>
          <p:cNvPr id="11" name="图片 10">
            <a:extLst>
              <a:ext uri="{FF2B5EF4-FFF2-40B4-BE49-F238E27FC236}">
                <a16:creationId xmlns:a16="http://schemas.microsoft.com/office/drawing/2014/main" id="{14952EF4-B4F5-6D95-EC15-40EB1868D3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BBCDFDEF-5D20-5F08-CD3C-2198A9583A97}"/>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B4A95140-FCA8-1EE2-AF68-3D131D5F8915}"/>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308595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5915640" y="1416858"/>
            <a:ext cx="2438982" cy="1189712"/>
          </a:xfrm>
          <a:prstGeom prst="rect">
            <a:avLst/>
          </a:prstGeom>
        </p:spPr>
      </p:pic>
      <p:pic>
        <p:nvPicPr>
          <p:cNvPr id="3" name="图片 2"/>
          <p:cNvPicPr>
            <a:picLocks noChangeAspect="1"/>
          </p:cNvPicPr>
          <p:nvPr/>
        </p:nvPicPr>
        <p:blipFill>
          <a:blip r:embed="rId3"/>
          <a:stretch>
            <a:fillRect/>
          </a:stretch>
        </p:blipFill>
        <p:spPr>
          <a:xfrm>
            <a:off x="5725305" y="3269636"/>
            <a:ext cx="2620609" cy="1344892"/>
          </a:xfrm>
          <a:prstGeom prst="rect">
            <a:avLst/>
          </a:prstGeom>
        </p:spPr>
      </p:pic>
      <p:pic>
        <p:nvPicPr>
          <p:cNvPr id="4" name="图片 3"/>
          <p:cNvPicPr>
            <a:picLocks noChangeAspect="1"/>
          </p:cNvPicPr>
          <p:nvPr/>
        </p:nvPicPr>
        <p:blipFill>
          <a:blip r:embed="rId4"/>
          <a:stretch>
            <a:fillRect/>
          </a:stretch>
        </p:blipFill>
        <p:spPr>
          <a:xfrm>
            <a:off x="9390646" y="1505870"/>
            <a:ext cx="2516822" cy="924613"/>
          </a:xfrm>
          <a:prstGeom prst="rect">
            <a:avLst/>
          </a:prstGeom>
        </p:spPr>
      </p:pic>
      <p:pic>
        <p:nvPicPr>
          <p:cNvPr id="5" name="图片 4"/>
          <p:cNvPicPr>
            <a:picLocks noChangeAspect="1"/>
          </p:cNvPicPr>
          <p:nvPr/>
        </p:nvPicPr>
        <p:blipFill>
          <a:blip r:embed="rId5"/>
          <a:stretch>
            <a:fillRect/>
          </a:stretch>
        </p:blipFill>
        <p:spPr>
          <a:xfrm>
            <a:off x="8520177" y="2721685"/>
            <a:ext cx="3387292" cy="2633179"/>
          </a:xfrm>
          <a:prstGeom prst="rect">
            <a:avLst/>
          </a:prstGeom>
        </p:spPr>
      </p:pic>
      <p:pic>
        <p:nvPicPr>
          <p:cNvPr id="6" name="图片 5"/>
          <p:cNvPicPr>
            <a:picLocks noChangeAspect="1"/>
          </p:cNvPicPr>
          <p:nvPr/>
        </p:nvPicPr>
        <p:blipFill>
          <a:blip r:embed="rId6"/>
          <a:stretch>
            <a:fillRect/>
          </a:stretch>
        </p:blipFill>
        <p:spPr>
          <a:xfrm>
            <a:off x="5725305" y="5064662"/>
            <a:ext cx="2750342" cy="1603525"/>
          </a:xfrm>
          <a:prstGeom prst="rect">
            <a:avLst/>
          </a:prstGeom>
        </p:spPr>
      </p:pic>
      <p:pic>
        <p:nvPicPr>
          <p:cNvPr id="7" name="图片 6"/>
          <p:cNvPicPr>
            <a:picLocks noChangeAspect="1"/>
          </p:cNvPicPr>
          <p:nvPr/>
        </p:nvPicPr>
        <p:blipFill>
          <a:blip r:embed="rId7"/>
          <a:stretch>
            <a:fillRect/>
          </a:stretch>
        </p:blipFill>
        <p:spPr>
          <a:xfrm>
            <a:off x="8838652" y="5560684"/>
            <a:ext cx="2750342" cy="1325494"/>
          </a:xfrm>
          <a:prstGeom prst="rect">
            <a:avLst/>
          </a:prstGeom>
        </p:spPr>
      </p:pic>
      <p:sp>
        <p:nvSpPr>
          <p:cNvPr id="10" name="矩形 9"/>
          <p:cNvSpPr/>
          <p:nvPr/>
        </p:nvSpPr>
        <p:spPr>
          <a:xfrm>
            <a:off x="626085" y="2120439"/>
            <a:ext cx="4520011" cy="1323267"/>
          </a:xfrm>
          <a:prstGeom prst="rect">
            <a:avLst/>
          </a:prstGeom>
        </p:spPr>
        <p:txBody>
          <a:bodyPr wrap="square">
            <a:spAutoFit/>
          </a:bodyPr>
          <a:lstStyle/>
          <a:p>
            <a:r>
              <a:rPr lang="zh-CN" altLang="en-US" sz="1600" b="1" dirty="0">
                <a:latin typeface="微软雅黑" panose="020B0503020204020204" pitchFamily="34" charset="-122"/>
                <a:ea typeface="微软雅黑" panose="020B0503020204020204" pitchFamily="34" charset="-122"/>
              </a:rPr>
              <a:t>对空调箱内部的流量分配进行优化分析工作；</a:t>
            </a:r>
            <a:endParaRPr lang="zh-CN" altLang="en-US" sz="1600" dirty="0">
              <a:latin typeface="微软雅黑" panose="020B0503020204020204" pitchFamily="34" charset="-122"/>
              <a:ea typeface="微软雅黑" panose="020B0503020204020204" pitchFamily="34" charset="-122"/>
            </a:endParaRPr>
          </a:p>
          <a:p>
            <a:endParaRPr lang="en-US" altLang="zh-CN" sz="1600" dirty="0">
              <a:latin typeface="Wingdings" panose="05000000000000000000" pitchFamily="2" charset="2"/>
              <a:ea typeface="微软雅黑" panose="020B0503020204020204" pitchFamily="34" charset="-122"/>
            </a:endParaRPr>
          </a:p>
          <a:p>
            <a:r>
              <a:rPr lang="zh-CN" altLang="en-US" sz="1600" b="1" dirty="0">
                <a:latin typeface="微软雅黑" panose="020B0503020204020204" pitchFamily="34" charset="-122"/>
                <a:ea typeface="微软雅黑" panose="020B0503020204020204" pitchFamily="34" charset="-122"/>
              </a:rPr>
              <a:t>通过优化空调箱吹面、除霜、吹脚过渡风道段结构、风门开度、风门结构、温度传感器位置等调整，使得各出风口风量分配满足设计目标。</a:t>
            </a:r>
            <a:endParaRPr lang="zh-CN" altLang="en-US" sz="1600" dirty="0">
              <a:latin typeface="微软雅黑" panose="020B0503020204020204" pitchFamily="34" charset="-122"/>
              <a:ea typeface="微软雅黑" panose="020B0503020204020204" pitchFamily="34" charset="-122"/>
            </a:endParaRPr>
          </a:p>
        </p:txBody>
      </p:sp>
      <p:sp>
        <p:nvSpPr>
          <p:cNvPr id="11" name="矩形 10"/>
          <p:cNvSpPr/>
          <p:nvPr/>
        </p:nvSpPr>
        <p:spPr>
          <a:xfrm>
            <a:off x="118542" y="1602462"/>
            <a:ext cx="3955538" cy="461605"/>
          </a:xfrm>
          <a:prstGeom prst="rect">
            <a:avLst/>
          </a:prstGeom>
        </p:spPr>
        <p:txBody>
          <a:bodyPr wrap="squar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6-</a:t>
            </a:r>
            <a:r>
              <a:rPr lang="zh-CN" altLang="en-US" b="1" dirty="0"/>
              <a:t>流量分配优化</a:t>
            </a:r>
            <a:endParaRPr lang="zh-CN" altLang="en-US" dirty="0"/>
          </a:p>
        </p:txBody>
      </p:sp>
      <p:pic>
        <p:nvPicPr>
          <p:cNvPr id="12" name="图片 11"/>
          <p:cNvPicPr>
            <a:picLocks noChangeAspect="1"/>
          </p:cNvPicPr>
          <p:nvPr/>
        </p:nvPicPr>
        <p:blipFill>
          <a:blip r:embed="rId8"/>
          <a:stretch>
            <a:fillRect/>
          </a:stretch>
        </p:blipFill>
        <p:spPr>
          <a:xfrm>
            <a:off x="597096" y="3443706"/>
            <a:ext cx="4549000" cy="3270223"/>
          </a:xfrm>
          <a:prstGeom prst="rect">
            <a:avLst/>
          </a:prstGeom>
        </p:spPr>
      </p:pic>
      <p:pic>
        <p:nvPicPr>
          <p:cNvPr id="13" name="图片 12">
            <a:extLst>
              <a:ext uri="{FF2B5EF4-FFF2-40B4-BE49-F238E27FC236}">
                <a16:creationId xmlns:a16="http://schemas.microsoft.com/office/drawing/2014/main" id="{E65102FC-7DCE-DEA2-D9F4-26924D5844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8" name="文本框 17">
            <a:extLst>
              <a:ext uri="{FF2B5EF4-FFF2-40B4-BE49-F238E27FC236}">
                <a16:creationId xmlns:a16="http://schemas.microsoft.com/office/drawing/2014/main" id="{460F3F91-C5CA-8F80-BFC6-380751E2ACDD}"/>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9" name="文本框 15">
            <a:extLst>
              <a:ext uri="{FF2B5EF4-FFF2-40B4-BE49-F238E27FC236}">
                <a16:creationId xmlns:a16="http://schemas.microsoft.com/office/drawing/2014/main" id="{F61D47D9-AAE7-5C90-E9E1-B3C4642265A8}"/>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70915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480105" y="5053436"/>
            <a:ext cx="3847580" cy="1751665"/>
          </a:xfrm>
          <a:prstGeom prst="rect">
            <a:avLst/>
          </a:prstGeom>
        </p:spPr>
      </p:pic>
      <p:pic>
        <p:nvPicPr>
          <p:cNvPr id="5" name="图片 4"/>
          <p:cNvPicPr>
            <a:picLocks noChangeAspect="1"/>
          </p:cNvPicPr>
          <p:nvPr/>
        </p:nvPicPr>
        <p:blipFill>
          <a:blip r:embed="rId3"/>
          <a:stretch>
            <a:fillRect/>
          </a:stretch>
        </p:blipFill>
        <p:spPr>
          <a:xfrm>
            <a:off x="6821206" y="2125359"/>
            <a:ext cx="3375336" cy="2320025"/>
          </a:xfrm>
          <a:prstGeom prst="rect">
            <a:avLst/>
          </a:prstGeom>
        </p:spPr>
      </p:pic>
      <p:pic>
        <p:nvPicPr>
          <p:cNvPr id="6" name="图片 5"/>
          <p:cNvPicPr>
            <a:picLocks noChangeAspect="1"/>
          </p:cNvPicPr>
          <p:nvPr/>
        </p:nvPicPr>
        <p:blipFill>
          <a:blip r:embed="rId4"/>
          <a:stretch>
            <a:fillRect/>
          </a:stretch>
        </p:blipFill>
        <p:spPr>
          <a:xfrm>
            <a:off x="6524146" y="4972356"/>
            <a:ext cx="4186135" cy="1913822"/>
          </a:xfrm>
          <a:prstGeom prst="rect">
            <a:avLst/>
          </a:prstGeom>
        </p:spPr>
      </p:pic>
      <p:sp>
        <p:nvSpPr>
          <p:cNvPr id="7" name="矩形 6"/>
          <p:cNvSpPr/>
          <p:nvPr/>
        </p:nvSpPr>
        <p:spPr>
          <a:xfrm>
            <a:off x="1114552" y="2438006"/>
            <a:ext cx="4641065" cy="1323267"/>
          </a:xfrm>
          <a:prstGeom prst="rect">
            <a:avLst/>
          </a:prstGeom>
        </p:spPr>
        <p:txBody>
          <a:bodyPr wrap="square">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对吹面风管进行</a:t>
            </a:r>
            <a:r>
              <a:rPr lang="en-US" altLang="zh-CN" sz="1600" b="1" dirty="0">
                <a:solidFill>
                  <a:srgbClr val="000000"/>
                </a:solidFill>
                <a:latin typeface="Times New Roman" panose="02020603050405020304" pitchFamily="18" charset="0"/>
                <a:ea typeface="微软雅黑" panose="020B0503020204020204" pitchFamily="34" charset="-122"/>
              </a:rPr>
              <a:t>CFD</a:t>
            </a:r>
            <a:r>
              <a:rPr lang="zh-CN" altLang="en-US" sz="1600" b="1" dirty="0">
                <a:solidFill>
                  <a:srgbClr val="000000"/>
                </a:solidFill>
                <a:latin typeface="微软雅黑" panose="020B0503020204020204" pitchFamily="34" charset="-122"/>
                <a:ea typeface="微软雅黑" panose="020B0503020204020204" pitchFamily="34" charset="-122"/>
              </a:rPr>
              <a:t>仿真分析。</a:t>
            </a:r>
            <a:endParaRPr lang="en-US" altLang="zh-CN" sz="1600" b="1" dirty="0">
              <a:solidFill>
                <a:srgbClr val="000000"/>
              </a:solidFill>
              <a:latin typeface="微软雅黑" panose="020B0503020204020204" pitchFamily="34" charset="-122"/>
              <a:ea typeface="微软雅黑" panose="020B0503020204020204" pitchFamily="34" charset="-122"/>
            </a:endParaRPr>
          </a:p>
          <a:p>
            <a:endParaRPr lang="en-US" altLang="zh-CN" sz="1600" b="1" dirty="0">
              <a:solidFill>
                <a:srgbClr val="000000"/>
              </a:solidFill>
              <a:latin typeface="微软雅黑" panose="020B0503020204020204" pitchFamily="34" charset="-122"/>
              <a:ea typeface="微软雅黑" panose="020B0503020204020204" pitchFamily="34" charset="-122"/>
            </a:endParaRPr>
          </a:p>
          <a:p>
            <a:r>
              <a:rPr lang="zh-CN" altLang="en-US" sz="1600" b="1" dirty="0">
                <a:solidFill>
                  <a:srgbClr val="000000"/>
                </a:solidFill>
                <a:latin typeface="微软雅黑" panose="020B0503020204020204" pitchFamily="34" charset="-122"/>
                <a:ea typeface="微软雅黑" panose="020B0503020204020204" pitchFamily="34" charset="-122"/>
              </a:rPr>
              <a:t>通过初始分析发现改吹面风管的压损较大，达到</a:t>
            </a:r>
            <a:r>
              <a:rPr lang="en-US" altLang="zh-CN" sz="1600" b="1" dirty="0">
                <a:solidFill>
                  <a:srgbClr val="000000"/>
                </a:solidFill>
                <a:latin typeface="Times New Roman" panose="02020603050405020304" pitchFamily="18" charset="0"/>
                <a:ea typeface="微软雅黑" panose="020B0503020204020204" pitchFamily="34" charset="-122"/>
              </a:rPr>
              <a:t>164Pa</a:t>
            </a:r>
            <a:r>
              <a:rPr lang="zh-CN" altLang="en-US" sz="1600" b="1" dirty="0">
                <a:solidFill>
                  <a:srgbClr val="000000"/>
                </a:solidFill>
                <a:latin typeface="微软雅黑" panose="020B0503020204020204" pitchFamily="34" charset="-122"/>
                <a:ea typeface="微软雅黑" panose="020B0503020204020204" pitchFamily="34" charset="-122"/>
              </a:rPr>
              <a:t>，远超过其设计目标。通过对其风管管型的优化，使压损下降了</a:t>
            </a:r>
            <a:r>
              <a:rPr lang="en-US" altLang="zh-CN" sz="1600" b="1" dirty="0">
                <a:solidFill>
                  <a:srgbClr val="000000"/>
                </a:solidFill>
                <a:latin typeface="Times New Roman" panose="02020603050405020304" pitchFamily="18" charset="0"/>
                <a:ea typeface="微软雅黑" panose="020B0503020204020204" pitchFamily="34" charset="-122"/>
              </a:rPr>
              <a:t>51Pa</a:t>
            </a:r>
            <a:r>
              <a:rPr lang="zh-CN" altLang="en-US" sz="1600" b="1" dirty="0">
                <a:solidFill>
                  <a:srgbClr val="000000"/>
                </a:solidFill>
                <a:latin typeface="微软雅黑" panose="020B0503020204020204" pitchFamily="34" charset="-122"/>
                <a:ea typeface="微软雅黑" panose="020B0503020204020204" pitchFamily="34" charset="-122"/>
              </a:rPr>
              <a:t>，最终满足了设计目标。</a:t>
            </a:r>
            <a:endParaRPr lang="zh-CN" altLang="en-US" sz="1600" dirty="0">
              <a:solidFill>
                <a:srgbClr val="000000"/>
              </a:solidFill>
              <a:latin typeface="微软雅黑" panose="020B0503020204020204" pitchFamily="34" charset="-122"/>
              <a:ea typeface="微软雅黑" panose="020B0503020204020204" pitchFamily="34" charset="-122"/>
            </a:endParaRPr>
          </a:p>
        </p:txBody>
      </p:sp>
      <p:sp>
        <p:nvSpPr>
          <p:cNvPr id="8" name="矩形 7"/>
          <p:cNvSpPr/>
          <p:nvPr/>
        </p:nvSpPr>
        <p:spPr>
          <a:xfrm>
            <a:off x="118542" y="1894556"/>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7-</a:t>
            </a:r>
            <a:r>
              <a:rPr lang="zh-CN" altLang="en-US" b="1" dirty="0"/>
              <a:t>风管压损优化</a:t>
            </a:r>
            <a:endParaRPr lang="zh-CN" altLang="en-US" dirty="0"/>
          </a:p>
        </p:txBody>
      </p:sp>
      <p:pic>
        <p:nvPicPr>
          <p:cNvPr id="9" name="图片 8">
            <a:extLst>
              <a:ext uri="{FF2B5EF4-FFF2-40B4-BE49-F238E27FC236}">
                <a16:creationId xmlns:a16="http://schemas.microsoft.com/office/drawing/2014/main" id="{FA66B8F4-5657-9873-7A45-8AF7D8D43D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CE3E4A0A-EAD5-D9C5-503A-238BA3B76B4B}"/>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2948D15D-E00F-39C5-CC9F-94DC696FABE5}"/>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32244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6534" y="861951"/>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8-</a:t>
            </a:r>
            <a:r>
              <a:rPr lang="zh-CN" altLang="en-US" b="1" dirty="0"/>
              <a:t>吹风方向优化</a:t>
            </a:r>
            <a:endParaRPr lang="zh-CN" altLang="en-US" dirty="0"/>
          </a:p>
        </p:txBody>
      </p:sp>
      <p:sp>
        <p:nvSpPr>
          <p:cNvPr id="3" name="矩形 2"/>
          <p:cNvSpPr/>
          <p:nvPr/>
        </p:nvSpPr>
        <p:spPr>
          <a:xfrm>
            <a:off x="1364585" y="5993420"/>
            <a:ext cx="7656320" cy="830889"/>
          </a:xfrm>
          <a:prstGeom prst="rect">
            <a:avLst/>
          </a:prstGeom>
        </p:spPr>
        <p:txBody>
          <a:bodyPr wrap="square">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对其乘员舱内的舒适性进行分析及优化。</a:t>
            </a:r>
            <a:endParaRPr lang="en-US" altLang="zh-CN" sz="1600" b="1" dirty="0">
              <a:solidFill>
                <a:srgbClr val="000000"/>
              </a:solidFill>
              <a:latin typeface="微软雅黑" panose="020B0503020204020204" pitchFamily="34" charset="-122"/>
              <a:ea typeface="微软雅黑" panose="020B0503020204020204" pitchFamily="34" charset="-122"/>
            </a:endParaRPr>
          </a:p>
          <a:p>
            <a:r>
              <a:rPr lang="zh-CN" altLang="en-US" sz="1600" b="1" dirty="0">
                <a:solidFill>
                  <a:srgbClr val="000000"/>
                </a:solidFill>
                <a:latin typeface="微软雅黑" panose="020B0503020204020204" pitchFamily="34" charset="-122"/>
                <a:ea typeface="微软雅黑" panose="020B0503020204020204" pitchFamily="34" charset="-122"/>
              </a:rPr>
              <a:t>通过对吹面、吹脚风管管型等的优化，满足了流量分配的要求，使得乘员舱内部气体流动更为合理，人体舒适度有所提升。</a:t>
            </a:r>
            <a:endParaRPr lang="zh-CN" altLang="en-US" sz="1600" dirty="0">
              <a:solidFill>
                <a:srgbClr val="000000"/>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189961" y="1439119"/>
            <a:ext cx="3562945" cy="1706695"/>
          </a:xfrm>
          <a:prstGeom prst="rect">
            <a:avLst/>
          </a:prstGeom>
        </p:spPr>
      </p:pic>
      <p:pic>
        <p:nvPicPr>
          <p:cNvPr id="9" name="图片 8"/>
          <p:cNvPicPr>
            <a:picLocks noChangeAspect="1"/>
          </p:cNvPicPr>
          <p:nvPr/>
        </p:nvPicPr>
        <p:blipFill>
          <a:blip r:embed="rId3"/>
          <a:stretch>
            <a:fillRect/>
          </a:stretch>
        </p:blipFill>
        <p:spPr>
          <a:xfrm>
            <a:off x="4150613" y="1360753"/>
            <a:ext cx="3181048" cy="2029525"/>
          </a:xfrm>
          <a:prstGeom prst="rect">
            <a:avLst/>
          </a:prstGeom>
        </p:spPr>
      </p:pic>
      <p:pic>
        <p:nvPicPr>
          <p:cNvPr id="11" name="图片 10"/>
          <p:cNvPicPr>
            <a:picLocks noChangeAspect="1"/>
          </p:cNvPicPr>
          <p:nvPr/>
        </p:nvPicPr>
        <p:blipFill>
          <a:blip r:embed="rId4"/>
          <a:stretch>
            <a:fillRect/>
          </a:stretch>
        </p:blipFill>
        <p:spPr>
          <a:xfrm>
            <a:off x="296052" y="3693272"/>
            <a:ext cx="5085538" cy="1842760"/>
          </a:xfrm>
          <a:prstGeom prst="rect">
            <a:avLst/>
          </a:prstGeom>
        </p:spPr>
      </p:pic>
      <p:pic>
        <p:nvPicPr>
          <p:cNvPr id="12" name="图片 11"/>
          <p:cNvPicPr>
            <a:picLocks noChangeAspect="1"/>
          </p:cNvPicPr>
          <p:nvPr/>
        </p:nvPicPr>
        <p:blipFill>
          <a:blip r:embed="rId5"/>
          <a:stretch>
            <a:fillRect/>
          </a:stretch>
        </p:blipFill>
        <p:spPr>
          <a:xfrm>
            <a:off x="5761089" y="3658801"/>
            <a:ext cx="6028781" cy="1787162"/>
          </a:xfrm>
          <a:prstGeom prst="rect">
            <a:avLst/>
          </a:prstGeom>
        </p:spPr>
      </p:pic>
      <p:pic>
        <p:nvPicPr>
          <p:cNvPr id="13" name="图片 12"/>
          <p:cNvPicPr>
            <a:picLocks noChangeAspect="1"/>
          </p:cNvPicPr>
          <p:nvPr/>
        </p:nvPicPr>
        <p:blipFill>
          <a:blip r:embed="rId6"/>
          <a:stretch>
            <a:fillRect/>
          </a:stretch>
        </p:blipFill>
        <p:spPr>
          <a:xfrm>
            <a:off x="7459791" y="1341562"/>
            <a:ext cx="2205463" cy="1500072"/>
          </a:xfrm>
          <a:prstGeom prst="rect">
            <a:avLst/>
          </a:prstGeom>
        </p:spPr>
      </p:pic>
      <p:pic>
        <p:nvPicPr>
          <p:cNvPr id="14" name="图片 13"/>
          <p:cNvPicPr>
            <a:picLocks noChangeAspect="1"/>
          </p:cNvPicPr>
          <p:nvPr/>
        </p:nvPicPr>
        <p:blipFill>
          <a:blip r:embed="rId7">
            <a:clrChange>
              <a:clrFrom>
                <a:srgbClr val="FFFFFF"/>
              </a:clrFrom>
              <a:clrTo>
                <a:srgbClr val="FFFFFF">
                  <a:alpha val="0"/>
                </a:srgbClr>
              </a:clrTo>
            </a:clrChange>
          </a:blip>
          <a:stretch>
            <a:fillRect/>
          </a:stretch>
        </p:blipFill>
        <p:spPr>
          <a:xfrm>
            <a:off x="9665255" y="2171930"/>
            <a:ext cx="2269409" cy="1352609"/>
          </a:xfrm>
          <a:prstGeom prst="rect">
            <a:avLst/>
          </a:prstGeom>
        </p:spPr>
      </p:pic>
      <p:pic>
        <p:nvPicPr>
          <p:cNvPr id="15" name="图片 14">
            <a:extLst>
              <a:ext uri="{FF2B5EF4-FFF2-40B4-BE49-F238E27FC236}">
                <a16:creationId xmlns:a16="http://schemas.microsoft.com/office/drawing/2014/main" id="{97B95448-B89F-B979-BAA4-34879F5D9F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40F36D3B-A7E2-7A78-6779-73343317AB3C}"/>
              </a:ext>
            </a:extLst>
          </p:cNvPr>
          <p:cNvSpPr txBox="1"/>
          <p:nvPr/>
        </p:nvSpPr>
        <p:spPr>
          <a:xfrm>
            <a:off x="0" y="290599"/>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4" name="文本框 15">
            <a:extLst>
              <a:ext uri="{FF2B5EF4-FFF2-40B4-BE49-F238E27FC236}">
                <a16:creationId xmlns:a16="http://schemas.microsoft.com/office/drawing/2014/main" id="{71E51380-70B5-311D-867A-955E949C8951}"/>
              </a:ext>
            </a:extLst>
          </p:cNvPr>
          <p:cNvSpPr txBox="1"/>
          <p:nvPr/>
        </p:nvSpPr>
        <p:spPr>
          <a:xfrm>
            <a:off x="-576064" y="261442"/>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06452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261FA29-9183-4C89-985B-B9A055A0EEB3}"/>
              </a:ext>
            </a:extLst>
          </p:cNvPr>
          <p:cNvPicPr>
            <a:picLocks noChangeAspect="1"/>
          </p:cNvPicPr>
          <p:nvPr/>
        </p:nvPicPr>
        <p:blipFill>
          <a:blip r:embed="rId3"/>
          <a:stretch>
            <a:fillRect/>
          </a:stretch>
        </p:blipFill>
        <p:spPr>
          <a:xfrm>
            <a:off x="1522148" y="3272018"/>
            <a:ext cx="9146117" cy="1813960"/>
          </a:xfrm>
          <a:prstGeom prst="rect">
            <a:avLst/>
          </a:prstGeom>
        </p:spPr>
      </p:pic>
      <p:sp>
        <p:nvSpPr>
          <p:cNvPr id="5122" name="灯片编号占位符 1"/>
          <p:cNvSpPr txBox="1">
            <a:spLocks noGrp="1"/>
          </p:cNvSpPr>
          <p:nvPr>
            <p:ph type="sldNum" sz="quarter" idx="4"/>
          </p:nvPr>
        </p:nvSpPr>
        <p:spPr bwMode="auto">
          <a:xfrm>
            <a:off x="7010400" y="6597650"/>
            <a:ext cx="2133600" cy="260350"/>
          </a:xfrm>
          <a:prstGeom prst="rect">
            <a:avLst/>
          </a:prstGeom>
          <a:noFill/>
          <a:ln w="9525">
            <a:noFill/>
            <a:miter lim="800000"/>
          </a:ln>
          <a:effectLst/>
        </p:spPr>
        <p:txBody>
          <a:bodyPr vert="horz" wrap="square" lIns="91440" tIns="45720" rIns="91440" bIns="45720" numCol="1" anchor="ctr" anchorCtr="0" compatLnSpc="1"/>
          <a:ls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9pPr>
          </a:lstStyle>
          <a:p>
            <a:pPr algn="ctr"/>
            <a:fld id="{9A0DB2DC-4C9A-4742-B13C-FB6460FD3503}" type="slidenum">
              <a:rPr lang="en-US" altLang="zh-CN" sz="1400" smtClean="0">
                <a:ea typeface="方正兰亭黑_GBK" pitchFamily="2" charset="-122"/>
              </a:rPr>
              <a:pPr algn="ctr"/>
              <a:t>103</a:t>
            </a:fld>
            <a:endParaRPr lang="en-US" altLang="zh-CN" sz="1400" dirty="0">
              <a:cs typeface="+mn-ea"/>
              <a:sym typeface="+mn-lt"/>
            </a:endParaRPr>
          </a:p>
        </p:txBody>
      </p:sp>
      <p:sp>
        <p:nvSpPr>
          <p:cNvPr id="6" name="文本框 5"/>
          <p:cNvSpPr txBox="1"/>
          <p:nvPr/>
        </p:nvSpPr>
        <p:spPr>
          <a:xfrm>
            <a:off x="1868938" y="1045183"/>
            <a:ext cx="1784876" cy="461772"/>
          </a:xfrm>
          <a:prstGeom prst="rect">
            <a:avLst/>
          </a:prstGeom>
          <a:noFill/>
        </p:spPr>
        <p:txBody>
          <a:bodyPr wrap="none" rtlCol="0">
            <a:spAutoFit/>
          </a:bodyPr>
          <a:lstStyle/>
          <a:p>
            <a:r>
              <a:rPr lang="en-US" altLang="zh-CN" b="1" dirty="0">
                <a:latin typeface="+mj-ea"/>
                <a:ea typeface="+mj-ea"/>
              </a:rPr>
              <a:t>1. </a:t>
            </a:r>
            <a:r>
              <a:rPr lang="zh-CN" altLang="en-US" b="1" dirty="0">
                <a:latin typeface="+mj-ea"/>
                <a:ea typeface="+mj-ea"/>
              </a:rPr>
              <a:t>数据来源</a:t>
            </a:r>
          </a:p>
        </p:txBody>
      </p:sp>
      <p:sp>
        <p:nvSpPr>
          <p:cNvPr id="4" name="文本框 3">
            <a:extLst>
              <a:ext uri="{FF2B5EF4-FFF2-40B4-BE49-F238E27FC236}">
                <a16:creationId xmlns:a16="http://schemas.microsoft.com/office/drawing/2014/main" id="{96393406-5CD8-419B-A4A6-D292ADCBE0EA}"/>
              </a:ext>
            </a:extLst>
          </p:cNvPr>
          <p:cNvSpPr txBox="1"/>
          <p:nvPr/>
        </p:nvSpPr>
        <p:spPr>
          <a:xfrm>
            <a:off x="1868938" y="1730160"/>
            <a:ext cx="4488293" cy="831189"/>
          </a:xfrm>
          <a:prstGeom prst="rect">
            <a:avLst/>
          </a:prstGeom>
          <a:noFill/>
        </p:spPr>
        <p:txBody>
          <a:bodyPr wrap="none" rtlCol="0">
            <a:spAutoFit/>
          </a:bodyPr>
          <a:lstStyle/>
          <a:p>
            <a:r>
              <a:rPr lang="en-US" altLang="zh-CN" b="1" dirty="0">
                <a:latin typeface="+mn-ea"/>
              </a:rPr>
              <a:t>Based on design-data from:</a:t>
            </a:r>
          </a:p>
          <a:p>
            <a:r>
              <a:rPr lang="en-US" altLang="zh-CN" b="1" dirty="0">
                <a:latin typeface="+mn-ea"/>
              </a:rPr>
              <a:t>fenweideng.stp</a:t>
            </a:r>
            <a:endParaRPr lang="zh-CN" altLang="en-US" b="1" dirty="0">
              <a:latin typeface="+mn-ea"/>
            </a:endParaRPr>
          </a:p>
        </p:txBody>
      </p:sp>
      <p:sp>
        <p:nvSpPr>
          <p:cNvPr id="7" name="文本框 6">
            <a:extLst>
              <a:ext uri="{FF2B5EF4-FFF2-40B4-BE49-F238E27FC236}">
                <a16:creationId xmlns:a16="http://schemas.microsoft.com/office/drawing/2014/main" id="{0A9BE129-5115-4DDD-8DDD-10805F585327}"/>
              </a:ext>
            </a:extLst>
          </p:cNvPr>
          <p:cNvSpPr txBox="1"/>
          <p:nvPr/>
        </p:nvSpPr>
        <p:spPr>
          <a:xfrm>
            <a:off x="2043752" y="3087310"/>
            <a:ext cx="1212472" cy="461772"/>
          </a:xfrm>
          <a:prstGeom prst="rect">
            <a:avLst/>
          </a:prstGeom>
          <a:noFill/>
        </p:spPr>
        <p:txBody>
          <a:bodyPr wrap="none" rtlCol="0">
            <a:spAutoFit/>
          </a:bodyPr>
          <a:lstStyle/>
          <a:p>
            <a:r>
              <a:rPr lang="en-US" altLang="zh-CN" dirty="0"/>
              <a:t>Lamp 1</a:t>
            </a:r>
            <a:endParaRPr lang="zh-CN" altLang="en-US" dirty="0"/>
          </a:p>
        </p:txBody>
      </p:sp>
      <p:sp>
        <p:nvSpPr>
          <p:cNvPr id="9" name="文本框 8">
            <a:extLst>
              <a:ext uri="{FF2B5EF4-FFF2-40B4-BE49-F238E27FC236}">
                <a16:creationId xmlns:a16="http://schemas.microsoft.com/office/drawing/2014/main" id="{E9807963-9419-40CF-BCD7-2A6F63627FAB}"/>
              </a:ext>
            </a:extLst>
          </p:cNvPr>
          <p:cNvSpPr txBox="1"/>
          <p:nvPr/>
        </p:nvSpPr>
        <p:spPr>
          <a:xfrm>
            <a:off x="4654713" y="3087310"/>
            <a:ext cx="1212472" cy="461772"/>
          </a:xfrm>
          <a:prstGeom prst="rect">
            <a:avLst/>
          </a:prstGeom>
          <a:noFill/>
        </p:spPr>
        <p:txBody>
          <a:bodyPr wrap="none" rtlCol="0">
            <a:spAutoFit/>
          </a:bodyPr>
          <a:lstStyle/>
          <a:p>
            <a:r>
              <a:rPr lang="en-US" altLang="zh-CN" dirty="0"/>
              <a:t>Lamp 2</a:t>
            </a:r>
            <a:endParaRPr lang="zh-CN" altLang="en-US" dirty="0"/>
          </a:p>
        </p:txBody>
      </p:sp>
      <p:sp>
        <p:nvSpPr>
          <p:cNvPr id="10" name="文本框 9">
            <a:extLst>
              <a:ext uri="{FF2B5EF4-FFF2-40B4-BE49-F238E27FC236}">
                <a16:creationId xmlns:a16="http://schemas.microsoft.com/office/drawing/2014/main" id="{B1FEF334-1E7F-420F-BBF6-7751F58C632A}"/>
              </a:ext>
            </a:extLst>
          </p:cNvPr>
          <p:cNvSpPr txBox="1"/>
          <p:nvPr/>
        </p:nvSpPr>
        <p:spPr>
          <a:xfrm>
            <a:off x="7751774" y="3089888"/>
            <a:ext cx="1212472" cy="461772"/>
          </a:xfrm>
          <a:prstGeom prst="rect">
            <a:avLst/>
          </a:prstGeom>
          <a:noFill/>
        </p:spPr>
        <p:txBody>
          <a:bodyPr wrap="none" rtlCol="0">
            <a:spAutoFit/>
          </a:bodyPr>
          <a:lstStyle/>
          <a:p>
            <a:r>
              <a:rPr lang="en-US" altLang="zh-CN" dirty="0"/>
              <a:t>Lamp 3</a:t>
            </a:r>
            <a:endParaRPr lang="zh-CN" altLang="en-US" dirty="0"/>
          </a:p>
        </p:txBody>
      </p:sp>
      <p:sp>
        <p:nvSpPr>
          <p:cNvPr id="2" name="文本框 17">
            <a:extLst>
              <a:ext uri="{FF2B5EF4-FFF2-40B4-BE49-F238E27FC236}">
                <a16:creationId xmlns:a16="http://schemas.microsoft.com/office/drawing/2014/main" id="{8071629F-9022-0B0D-32BA-DB6944EE654D}"/>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配光分析</a:t>
            </a:r>
          </a:p>
        </p:txBody>
      </p:sp>
      <p:sp>
        <p:nvSpPr>
          <p:cNvPr id="5" name="文本框 15">
            <a:extLst>
              <a:ext uri="{FF2B5EF4-FFF2-40B4-BE49-F238E27FC236}">
                <a16:creationId xmlns:a16="http://schemas.microsoft.com/office/drawing/2014/main" id="{B9CF3BFD-DB1B-9DAD-2023-75DB86394045}"/>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08</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31409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灯片编号占位符 1"/>
          <p:cNvSpPr txBox="1">
            <a:spLocks noGrp="1"/>
          </p:cNvSpPr>
          <p:nvPr>
            <p:ph type="sldNum" sz="quarter" idx="4"/>
          </p:nvPr>
        </p:nvSpPr>
        <p:spPr bwMode="auto">
          <a:xfrm>
            <a:off x="7010400" y="6597650"/>
            <a:ext cx="2133600" cy="260350"/>
          </a:xfrm>
          <a:prstGeom prst="rect">
            <a:avLst/>
          </a:prstGeom>
          <a:noFill/>
          <a:ln w="9525">
            <a:noFill/>
            <a:miter lim="800000"/>
          </a:ln>
          <a:effectLst/>
        </p:spPr>
        <p:txBody>
          <a:bodyPr vert="horz" wrap="square" lIns="91440" tIns="45720" rIns="91440" bIns="45720" numCol="1" anchor="ctr" anchorCtr="0" compatLnSpc="1"/>
          <a:ls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9pPr>
          </a:lstStyle>
          <a:p>
            <a:pPr algn="ctr"/>
            <a:fld id="{9A0DB2DC-4C9A-4742-B13C-FB6460FD3503}" type="slidenum">
              <a:rPr lang="en-US" altLang="zh-CN" sz="1400" smtClean="0">
                <a:ea typeface="方正兰亭黑_GBK" pitchFamily="2" charset="-122"/>
              </a:rPr>
              <a:pPr algn="ctr"/>
              <a:t>104</a:t>
            </a:fld>
            <a:endParaRPr lang="en-US" altLang="zh-CN" sz="1400" dirty="0">
              <a:cs typeface="+mn-ea"/>
              <a:sym typeface="+mn-lt"/>
            </a:endParaRPr>
          </a:p>
        </p:txBody>
      </p:sp>
      <p:sp>
        <p:nvSpPr>
          <p:cNvPr id="6" name="文本框 5"/>
          <p:cNvSpPr txBox="1"/>
          <p:nvPr/>
        </p:nvSpPr>
        <p:spPr>
          <a:xfrm>
            <a:off x="1868938" y="693209"/>
            <a:ext cx="2400572" cy="461772"/>
          </a:xfrm>
          <a:prstGeom prst="rect">
            <a:avLst/>
          </a:prstGeom>
          <a:noFill/>
        </p:spPr>
        <p:txBody>
          <a:bodyPr wrap="none" rtlCol="0">
            <a:spAutoFit/>
          </a:bodyPr>
          <a:lstStyle/>
          <a:p>
            <a:r>
              <a:rPr lang="en-US" b="1" dirty="0">
                <a:latin typeface="+mj-ea"/>
                <a:ea typeface="+mj-ea"/>
              </a:rPr>
              <a:t>2. </a:t>
            </a:r>
            <a:r>
              <a:rPr lang="zh-CN" altLang="en-US" b="1" dirty="0">
                <a:latin typeface="+mj-ea"/>
                <a:ea typeface="+mj-ea"/>
              </a:rPr>
              <a:t>配光设定参数</a:t>
            </a:r>
          </a:p>
        </p:txBody>
      </p:sp>
      <p:graphicFrame>
        <p:nvGraphicFramePr>
          <p:cNvPr id="3" name="表格 2"/>
          <p:cNvGraphicFramePr/>
          <p:nvPr>
            <p:extLst>
              <p:ext uri="{D42A27DB-BD31-4B8C-83A1-F6EECF244321}">
                <p14:modId xmlns:p14="http://schemas.microsoft.com/office/powerpoint/2010/main" val="2243137778"/>
              </p:ext>
            </p:extLst>
          </p:nvPr>
        </p:nvGraphicFramePr>
        <p:xfrm>
          <a:off x="2035981" y="1245152"/>
          <a:ext cx="8147666" cy="997816"/>
        </p:xfrm>
        <a:graphic>
          <a:graphicData uri="http://schemas.openxmlformats.org/drawingml/2006/table">
            <a:tbl>
              <a:tblPr firstRow="1" bandRow="1">
                <a:tableStyleId>{5C22544A-7EE6-4342-B048-85BDC9FD1C3A}</a:tableStyleId>
              </a:tblPr>
              <a:tblGrid>
                <a:gridCol w="1627247">
                  <a:extLst>
                    <a:ext uri="{9D8B030D-6E8A-4147-A177-3AD203B41FA5}">
                      <a16:colId xmlns:a16="http://schemas.microsoft.com/office/drawing/2014/main" val="20000"/>
                    </a:ext>
                  </a:extLst>
                </a:gridCol>
                <a:gridCol w="1316660">
                  <a:extLst>
                    <a:ext uri="{9D8B030D-6E8A-4147-A177-3AD203B41FA5}">
                      <a16:colId xmlns:a16="http://schemas.microsoft.com/office/drawing/2014/main" val="20001"/>
                    </a:ext>
                  </a:extLst>
                </a:gridCol>
                <a:gridCol w="1317295">
                  <a:extLst>
                    <a:ext uri="{9D8B030D-6E8A-4147-A177-3AD203B41FA5}">
                      <a16:colId xmlns:a16="http://schemas.microsoft.com/office/drawing/2014/main" val="20002"/>
                    </a:ext>
                  </a:extLst>
                </a:gridCol>
                <a:gridCol w="1317930">
                  <a:extLst>
                    <a:ext uri="{9D8B030D-6E8A-4147-A177-3AD203B41FA5}">
                      <a16:colId xmlns:a16="http://schemas.microsoft.com/office/drawing/2014/main" val="20003"/>
                    </a:ext>
                  </a:extLst>
                </a:gridCol>
                <a:gridCol w="1432256">
                  <a:extLst>
                    <a:ext uri="{9D8B030D-6E8A-4147-A177-3AD203B41FA5}">
                      <a16:colId xmlns:a16="http://schemas.microsoft.com/office/drawing/2014/main" val="20004"/>
                    </a:ext>
                  </a:extLst>
                </a:gridCol>
                <a:gridCol w="1136278">
                  <a:extLst>
                    <a:ext uri="{9D8B030D-6E8A-4147-A177-3AD203B41FA5}">
                      <a16:colId xmlns:a16="http://schemas.microsoft.com/office/drawing/2014/main" val="20005"/>
                    </a:ext>
                  </a:extLst>
                </a:gridCol>
              </a:tblGrid>
              <a:tr h="437616">
                <a:tc gridSpan="6">
                  <a:txBody>
                    <a:bodyPr/>
                    <a:lstStyle/>
                    <a:p>
                      <a:pPr algn="l">
                        <a:buNone/>
                      </a:pPr>
                      <a:r>
                        <a:rPr lang="en-US" altLang="zh-CN" sz="1600" b="1" dirty="0">
                          <a:solidFill>
                            <a:schemeClr val="lt1"/>
                          </a:solidFill>
                        </a:rPr>
                        <a:t>1.材质定义</a:t>
                      </a:r>
                    </a:p>
                  </a:txBody>
                  <a:tcPr marL="91461" marR="91461" marT="45731" marB="45731">
                    <a:solidFill>
                      <a:schemeClr val="accent2"/>
                    </a:solid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8"/>
                  </a:ext>
                </a:extLst>
              </a:tr>
              <a:tr h="280100">
                <a:tc>
                  <a:txBody>
                    <a:bodyPr/>
                    <a:lstStyle/>
                    <a:p>
                      <a:pPr algn="ctr">
                        <a:buNone/>
                      </a:pPr>
                      <a:r>
                        <a:rPr lang="zh-CN" altLang="en-US" sz="1200"/>
                        <a:t>零件名称</a:t>
                      </a:r>
                    </a:p>
                  </a:txBody>
                  <a:tcPr marL="91461" marR="91461" marT="45731" marB="45731">
                    <a:solidFill>
                      <a:srgbClr val="00B0F0"/>
                    </a:solidFill>
                  </a:tcPr>
                </a:tc>
                <a:tc>
                  <a:txBody>
                    <a:bodyPr/>
                    <a:lstStyle/>
                    <a:p>
                      <a:pPr algn="ctr">
                        <a:buNone/>
                      </a:pPr>
                      <a:r>
                        <a:rPr lang="zh-CN" altLang="zh-CN" sz="1200"/>
                        <a:t>材质</a:t>
                      </a:r>
                    </a:p>
                  </a:txBody>
                  <a:tcPr marL="91461" marR="91461" marT="45731" marB="45731">
                    <a:solidFill>
                      <a:srgbClr val="00B0F0"/>
                    </a:solidFill>
                  </a:tcPr>
                </a:tc>
                <a:tc>
                  <a:txBody>
                    <a:bodyPr/>
                    <a:lstStyle/>
                    <a:p>
                      <a:pPr algn="ctr">
                        <a:buNone/>
                      </a:pPr>
                      <a:r>
                        <a:rPr lang="zh-CN" altLang="zh-CN" sz="1200"/>
                        <a:t>表面处理</a:t>
                      </a:r>
                    </a:p>
                  </a:txBody>
                  <a:tcPr marL="91461" marR="91461" marT="45731" marB="45731">
                    <a:solidFill>
                      <a:srgbClr val="00B0F0"/>
                    </a:solidFill>
                  </a:tcPr>
                </a:tc>
                <a:tc>
                  <a:txBody>
                    <a:bodyPr/>
                    <a:lstStyle/>
                    <a:p>
                      <a:pPr algn="ctr">
                        <a:buNone/>
                      </a:pPr>
                      <a:r>
                        <a:rPr lang="zh-CN" altLang="zh-CN" sz="1200"/>
                        <a:t>折射率</a:t>
                      </a:r>
                    </a:p>
                  </a:txBody>
                  <a:tcPr marL="91461" marR="91461" marT="45731" marB="45731">
                    <a:solidFill>
                      <a:srgbClr val="00B0F0"/>
                    </a:solidFill>
                  </a:tcPr>
                </a:tc>
                <a:tc>
                  <a:txBody>
                    <a:bodyPr/>
                    <a:lstStyle/>
                    <a:p>
                      <a:pPr algn="ctr">
                        <a:buNone/>
                      </a:pPr>
                      <a:r>
                        <a:rPr lang="zh-CN" altLang="en-US" sz="1200"/>
                        <a:t>透过率</a:t>
                      </a:r>
                    </a:p>
                  </a:txBody>
                  <a:tcPr marL="91461" marR="91461" marT="45731" marB="45731">
                    <a:solidFill>
                      <a:srgbClr val="00B0F0"/>
                    </a:solidFill>
                  </a:tcPr>
                </a:tc>
                <a:tc>
                  <a:txBody>
                    <a:bodyPr/>
                    <a:lstStyle/>
                    <a:p>
                      <a:pPr algn="ctr">
                        <a:buNone/>
                      </a:pPr>
                      <a:r>
                        <a:rPr lang="zh-CN" altLang="en-US" sz="1200"/>
                        <a:t>反射率</a:t>
                      </a:r>
                    </a:p>
                  </a:txBody>
                  <a:tcPr marL="91461" marR="91461" marT="45731" marB="45731">
                    <a:solidFill>
                      <a:srgbClr val="00B0F0"/>
                    </a:solidFill>
                  </a:tcPr>
                </a:tc>
                <a:extLst>
                  <a:ext uri="{0D108BD9-81ED-4DB2-BD59-A6C34878D82A}">
                    <a16:rowId xmlns:a16="http://schemas.microsoft.com/office/drawing/2014/main" val="10009"/>
                  </a:ext>
                </a:extLst>
              </a:tr>
              <a:tr h="280100">
                <a:tc>
                  <a:txBody>
                    <a:bodyPr/>
                    <a:lstStyle/>
                    <a:p>
                      <a:pPr algn="ctr">
                        <a:buNone/>
                      </a:pPr>
                      <a:r>
                        <a:rPr lang="zh-CN" altLang="en-US" sz="1200" dirty="0"/>
                        <a:t>光导</a:t>
                      </a:r>
                    </a:p>
                  </a:txBody>
                  <a:tcPr marL="91461" marR="91461" marT="45731" marB="45731">
                    <a:solidFill>
                      <a:srgbClr val="00B0F0"/>
                    </a:solidFill>
                  </a:tcPr>
                </a:tc>
                <a:tc>
                  <a:txBody>
                    <a:bodyPr/>
                    <a:lstStyle/>
                    <a:p>
                      <a:pPr algn="ctr">
                        <a:buNone/>
                      </a:pPr>
                      <a:r>
                        <a:rPr lang="en-US" altLang="zh-CN" sz="1200" dirty="0"/>
                        <a:t>PMMA 8N Clear</a:t>
                      </a:r>
                      <a:endParaRPr lang="zh-CN" altLang="en-US" sz="1200" dirty="0"/>
                    </a:p>
                  </a:txBody>
                  <a:tcPr marL="91461" marR="91461" marT="45731" marB="45731">
                    <a:solidFill>
                      <a:srgbClr val="00B0F0"/>
                    </a:solidFill>
                  </a:tcPr>
                </a:tc>
                <a:tc>
                  <a:txBody>
                    <a:bodyPr/>
                    <a:lstStyle/>
                    <a:p>
                      <a:pPr algn="ctr">
                        <a:buNone/>
                      </a:pPr>
                      <a:r>
                        <a:rPr lang="en-US" altLang="zh-CN" sz="1200" dirty="0"/>
                        <a:t>/</a:t>
                      </a:r>
                      <a:endParaRPr lang="zh-CN" altLang="en-US" sz="1200" dirty="0"/>
                    </a:p>
                  </a:txBody>
                  <a:tcPr marL="91461" marR="91461" marT="45731" marB="45731">
                    <a:solidFill>
                      <a:srgbClr val="00B0F0"/>
                    </a:solidFill>
                  </a:tcPr>
                </a:tc>
                <a:tc>
                  <a:txBody>
                    <a:bodyPr/>
                    <a:lstStyle/>
                    <a:p>
                      <a:pPr algn="ctr">
                        <a:buNone/>
                      </a:pPr>
                      <a:r>
                        <a:rPr lang="en-US" altLang="zh-CN" sz="1200" dirty="0"/>
                        <a:t>1.492</a:t>
                      </a:r>
                      <a:endParaRPr lang="zh-CN" altLang="en-US" sz="1200" dirty="0"/>
                    </a:p>
                  </a:txBody>
                  <a:tcPr marL="91461" marR="91461" marT="45731" marB="45731">
                    <a:solidFill>
                      <a:srgbClr val="00B0F0"/>
                    </a:solidFill>
                  </a:tcPr>
                </a:tc>
                <a:tc>
                  <a:txBody>
                    <a:bodyPr/>
                    <a:lstStyle/>
                    <a:p>
                      <a:pPr algn="ctr">
                        <a:buNone/>
                      </a:pPr>
                      <a:r>
                        <a:rPr lang="en-US" altLang="zh-CN" sz="1200" dirty="0"/>
                        <a:t>/</a:t>
                      </a:r>
                      <a:endParaRPr lang="zh-CN" altLang="en-US" sz="1200" dirty="0"/>
                    </a:p>
                  </a:txBody>
                  <a:tcPr marL="91461" marR="91461" marT="45731" marB="45731">
                    <a:solidFill>
                      <a:srgbClr val="00B0F0"/>
                    </a:solidFill>
                  </a:tcPr>
                </a:tc>
                <a:tc>
                  <a:txBody>
                    <a:bodyPr/>
                    <a:lstStyle/>
                    <a:p>
                      <a:pPr algn="ctr">
                        <a:buNone/>
                      </a:pPr>
                      <a:r>
                        <a:rPr lang="en-US" altLang="zh-CN" sz="1200" dirty="0"/>
                        <a:t>/</a:t>
                      </a:r>
                      <a:endParaRPr lang="zh-CN" altLang="en-US" sz="1200" dirty="0"/>
                    </a:p>
                  </a:txBody>
                  <a:tcPr marL="91461" marR="91461" marT="45731" marB="45731">
                    <a:solidFill>
                      <a:srgbClr val="00B0F0"/>
                    </a:solidFill>
                  </a:tcPr>
                </a:tc>
                <a:extLst>
                  <a:ext uri="{0D108BD9-81ED-4DB2-BD59-A6C34878D82A}">
                    <a16:rowId xmlns:a16="http://schemas.microsoft.com/office/drawing/2014/main" val="10010"/>
                  </a:ext>
                </a:extLst>
              </a:tr>
            </a:tbl>
          </a:graphicData>
        </a:graphic>
      </p:graphicFrame>
      <p:pic>
        <p:nvPicPr>
          <p:cNvPr id="4" name="图片 3">
            <a:extLst>
              <a:ext uri="{FF2B5EF4-FFF2-40B4-BE49-F238E27FC236}">
                <a16:creationId xmlns:a16="http://schemas.microsoft.com/office/drawing/2014/main" id="{1C4E71EB-E962-45C7-97B1-5AAA9ED2331E}"/>
              </a:ext>
            </a:extLst>
          </p:cNvPr>
          <p:cNvPicPr>
            <a:picLocks noChangeAspect="1"/>
          </p:cNvPicPr>
          <p:nvPr/>
        </p:nvPicPr>
        <p:blipFill>
          <a:blip r:embed="rId3"/>
          <a:stretch>
            <a:fillRect/>
          </a:stretch>
        </p:blipFill>
        <p:spPr>
          <a:xfrm>
            <a:off x="2854096" y="2818678"/>
            <a:ext cx="4524316" cy="2880667"/>
          </a:xfrm>
          <a:prstGeom prst="rect">
            <a:avLst/>
          </a:prstGeom>
        </p:spPr>
      </p:pic>
      <p:sp>
        <p:nvSpPr>
          <p:cNvPr id="5" name="文本框 4">
            <a:extLst>
              <a:ext uri="{FF2B5EF4-FFF2-40B4-BE49-F238E27FC236}">
                <a16:creationId xmlns:a16="http://schemas.microsoft.com/office/drawing/2014/main" id="{EA0ABCB6-06DB-42E0-869E-0639ACA1FC92}"/>
              </a:ext>
            </a:extLst>
          </p:cNvPr>
          <p:cNvSpPr txBox="1"/>
          <p:nvPr/>
        </p:nvSpPr>
        <p:spPr>
          <a:xfrm>
            <a:off x="5657671" y="5714234"/>
            <a:ext cx="1720741" cy="307848"/>
          </a:xfrm>
          <a:prstGeom prst="rect">
            <a:avLst/>
          </a:prstGeom>
          <a:noFill/>
        </p:spPr>
        <p:txBody>
          <a:bodyPr wrap="none" rtlCol="0">
            <a:spAutoFit/>
          </a:bodyPr>
          <a:lstStyle/>
          <a:p>
            <a:r>
              <a:rPr lang="zh-CN" altLang="en-US" sz="1400" dirty="0">
                <a:latin typeface="+mn-ea"/>
              </a:rPr>
              <a:t>视角</a:t>
            </a:r>
            <a:r>
              <a:rPr lang="en-US" altLang="zh-CN" sz="1400" dirty="0">
                <a:latin typeface="+mn-ea"/>
              </a:rPr>
              <a:t>1</a:t>
            </a:r>
            <a:r>
              <a:rPr lang="zh-CN" altLang="en-US" sz="1400" dirty="0">
                <a:latin typeface="+mn-ea"/>
              </a:rPr>
              <a:t>：灯具正后方</a:t>
            </a:r>
          </a:p>
        </p:txBody>
      </p:sp>
      <p:sp>
        <p:nvSpPr>
          <p:cNvPr id="8" name="文本框 7">
            <a:extLst>
              <a:ext uri="{FF2B5EF4-FFF2-40B4-BE49-F238E27FC236}">
                <a16:creationId xmlns:a16="http://schemas.microsoft.com/office/drawing/2014/main" id="{6A5B1B28-40B3-400E-B6C7-8394599B5911}"/>
              </a:ext>
            </a:extLst>
          </p:cNvPr>
          <p:cNvSpPr txBox="1"/>
          <p:nvPr/>
        </p:nvSpPr>
        <p:spPr>
          <a:xfrm>
            <a:off x="7378412" y="4074304"/>
            <a:ext cx="1541163" cy="307848"/>
          </a:xfrm>
          <a:prstGeom prst="rect">
            <a:avLst/>
          </a:prstGeom>
          <a:noFill/>
        </p:spPr>
        <p:txBody>
          <a:bodyPr wrap="none" rtlCol="0">
            <a:spAutoFit/>
          </a:bodyPr>
          <a:lstStyle/>
          <a:p>
            <a:r>
              <a:rPr lang="zh-CN" altLang="en-US" sz="1400" dirty="0">
                <a:latin typeface="+mn-ea"/>
              </a:rPr>
              <a:t>视角</a:t>
            </a:r>
            <a:r>
              <a:rPr lang="en-US" altLang="zh-CN" sz="1400" dirty="0">
                <a:latin typeface="+mn-ea"/>
              </a:rPr>
              <a:t>2</a:t>
            </a:r>
            <a:r>
              <a:rPr lang="zh-CN" altLang="en-US" sz="1400" dirty="0">
                <a:latin typeface="+mn-ea"/>
              </a:rPr>
              <a:t>：视点位置</a:t>
            </a:r>
          </a:p>
        </p:txBody>
      </p:sp>
      <p:sp>
        <p:nvSpPr>
          <p:cNvPr id="2" name="文本框 17">
            <a:extLst>
              <a:ext uri="{FF2B5EF4-FFF2-40B4-BE49-F238E27FC236}">
                <a16:creationId xmlns:a16="http://schemas.microsoft.com/office/drawing/2014/main" id="{83C0AE96-E846-1B29-1E41-E461CDD9DA19}"/>
              </a:ext>
            </a:extLst>
          </p:cNvPr>
          <p:cNvSpPr txBox="1"/>
          <p:nvPr/>
        </p:nvSpPr>
        <p:spPr>
          <a:xfrm>
            <a:off x="-97482" y="74575"/>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配光分析</a:t>
            </a:r>
          </a:p>
        </p:txBody>
      </p:sp>
      <p:sp>
        <p:nvSpPr>
          <p:cNvPr id="7" name="文本框 15">
            <a:extLst>
              <a:ext uri="{FF2B5EF4-FFF2-40B4-BE49-F238E27FC236}">
                <a16:creationId xmlns:a16="http://schemas.microsoft.com/office/drawing/2014/main" id="{13934B02-6617-DBF4-8DDF-D2D79B6B939B}"/>
              </a:ext>
            </a:extLst>
          </p:cNvPr>
          <p:cNvSpPr txBox="1"/>
          <p:nvPr/>
        </p:nvSpPr>
        <p:spPr>
          <a:xfrm>
            <a:off x="-673546" y="45418"/>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08</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00432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灯片编号占位符 1"/>
          <p:cNvSpPr txBox="1">
            <a:spLocks noGrp="1"/>
          </p:cNvSpPr>
          <p:nvPr>
            <p:ph type="sldNum" sz="quarter" idx="4"/>
          </p:nvPr>
        </p:nvSpPr>
        <p:spPr bwMode="auto">
          <a:xfrm>
            <a:off x="7010400" y="6597650"/>
            <a:ext cx="2133600" cy="260350"/>
          </a:xfrm>
          <a:prstGeom prst="rect">
            <a:avLst/>
          </a:prstGeom>
          <a:noFill/>
          <a:ln w="9525">
            <a:noFill/>
            <a:miter lim="800000"/>
          </a:ln>
          <a:effectLst/>
        </p:spPr>
        <p:txBody>
          <a:bodyPr vert="horz" wrap="square" lIns="91440" tIns="45720" rIns="91440" bIns="45720" numCol="1" anchor="ctr" anchorCtr="0" compatLnSpc="1"/>
          <a:ls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9pPr>
          </a:lstStyle>
          <a:p>
            <a:pPr algn="ctr"/>
            <a:fld id="{9A0DB2DC-4C9A-4742-B13C-FB6460FD3503}" type="slidenum">
              <a:rPr lang="en-US" altLang="zh-CN" sz="1400" smtClean="0">
                <a:ea typeface="方正兰亭黑_GBK" pitchFamily="2" charset="-122"/>
              </a:rPr>
              <a:pPr algn="ctr"/>
              <a:t>105</a:t>
            </a:fld>
            <a:endParaRPr lang="en-US" altLang="zh-CN" sz="1400" dirty="0">
              <a:cs typeface="+mn-ea"/>
              <a:sym typeface="+mn-lt"/>
            </a:endParaRPr>
          </a:p>
        </p:txBody>
      </p:sp>
      <p:sp>
        <p:nvSpPr>
          <p:cNvPr id="6" name="文本框 5"/>
          <p:cNvSpPr txBox="1"/>
          <p:nvPr/>
        </p:nvSpPr>
        <p:spPr>
          <a:xfrm>
            <a:off x="1868938" y="1195834"/>
            <a:ext cx="3583861" cy="461772"/>
          </a:xfrm>
          <a:prstGeom prst="rect">
            <a:avLst/>
          </a:prstGeom>
          <a:noFill/>
        </p:spPr>
        <p:txBody>
          <a:bodyPr wrap="none" rtlCol="0">
            <a:spAutoFit/>
          </a:bodyPr>
          <a:lstStyle/>
          <a:p>
            <a:r>
              <a:rPr lang="en-US" b="1" dirty="0">
                <a:latin typeface="+mj-ea"/>
                <a:ea typeface="+mj-ea"/>
              </a:rPr>
              <a:t>3. </a:t>
            </a:r>
            <a:r>
              <a:rPr lang="zh-CN" altLang="en-US" b="1" dirty="0">
                <a:latin typeface="+mj-ea"/>
                <a:ea typeface="+mj-ea"/>
              </a:rPr>
              <a:t>点亮模拟</a:t>
            </a:r>
            <a:r>
              <a:rPr lang="en-US" altLang="zh-CN" b="1" dirty="0">
                <a:latin typeface="+mj-ea"/>
                <a:ea typeface="+mj-ea"/>
              </a:rPr>
              <a:t>——Lamp 1</a:t>
            </a:r>
            <a:endParaRPr lang="zh-CN" altLang="en-US" b="1" dirty="0">
              <a:latin typeface="+mj-ea"/>
              <a:ea typeface="+mj-ea"/>
            </a:endParaRPr>
          </a:p>
        </p:txBody>
      </p:sp>
      <p:pic>
        <p:nvPicPr>
          <p:cNvPr id="4" name="图片 3">
            <a:extLst>
              <a:ext uri="{FF2B5EF4-FFF2-40B4-BE49-F238E27FC236}">
                <a16:creationId xmlns:a16="http://schemas.microsoft.com/office/drawing/2014/main" id="{022FF0ED-3D46-479B-BCD7-AE564FA84D7A}"/>
              </a:ext>
            </a:extLst>
          </p:cNvPr>
          <p:cNvPicPr>
            <a:picLocks noChangeAspect="1"/>
          </p:cNvPicPr>
          <p:nvPr/>
        </p:nvPicPr>
        <p:blipFill>
          <a:blip r:embed="rId3"/>
          <a:stretch>
            <a:fillRect/>
          </a:stretch>
        </p:blipFill>
        <p:spPr>
          <a:xfrm>
            <a:off x="1882024" y="2601057"/>
            <a:ext cx="4381531" cy="1620375"/>
          </a:xfrm>
          <a:prstGeom prst="rect">
            <a:avLst/>
          </a:prstGeom>
        </p:spPr>
      </p:pic>
      <p:pic>
        <p:nvPicPr>
          <p:cNvPr id="9" name="图片 8">
            <a:extLst>
              <a:ext uri="{FF2B5EF4-FFF2-40B4-BE49-F238E27FC236}">
                <a16:creationId xmlns:a16="http://schemas.microsoft.com/office/drawing/2014/main" id="{4DC9E0DF-5859-4E80-832C-D64FA5722BFC}"/>
              </a:ext>
            </a:extLst>
          </p:cNvPr>
          <p:cNvPicPr>
            <a:picLocks noChangeAspect="1"/>
          </p:cNvPicPr>
          <p:nvPr/>
        </p:nvPicPr>
        <p:blipFill>
          <a:blip r:embed="rId4"/>
          <a:stretch>
            <a:fillRect/>
          </a:stretch>
        </p:blipFill>
        <p:spPr>
          <a:xfrm>
            <a:off x="1882023" y="4545723"/>
            <a:ext cx="4381531" cy="1620375"/>
          </a:xfrm>
          <a:prstGeom prst="rect">
            <a:avLst/>
          </a:prstGeom>
        </p:spPr>
      </p:pic>
      <p:pic>
        <p:nvPicPr>
          <p:cNvPr id="11" name="图片 10">
            <a:extLst>
              <a:ext uri="{FF2B5EF4-FFF2-40B4-BE49-F238E27FC236}">
                <a16:creationId xmlns:a16="http://schemas.microsoft.com/office/drawing/2014/main" id="{086A28FE-5348-46CE-97B6-DF6936CA3629}"/>
              </a:ext>
            </a:extLst>
          </p:cNvPr>
          <p:cNvPicPr>
            <a:picLocks noChangeAspect="1"/>
          </p:cNvPicPr>
          <p:nvPr/>
        </p:nvPicPr>
        <p:blipFill>
          <a:blip r:embed="rId5"/>
          <a:stretch>
            <a:fillRect/>
          </a:stretch>
        </p:blipFill>
        <p:spPr>
          <a:xfrm>
            <a:off x="6286734" y="2601057"/>
            <a:ext cx="4381531" cy="1620375"/>
          </a:xfrm>
          <a:prstGeom prst="rect">
            <a:avLst/>
          </a:prstGeom>
        </p:spPr>
      </p:pic>
      <p:pic>
        <p:nvPicPr>
          <p:cNvPr id="13" name="图片 12">
            <a:extLst>
              <a:ext uri="{FF2B5EF4-FFF2-40B4-BE49-F238E27FC236}">
                <a16:creationId xmlns:a16="http://schemas.microsoft.com/office/drawing/2014/main" id="{B04043DD-D51F-4BF0-A113-C875BDB800E1}"/>
              </a:ext>
            </a:extLst>
          </p:cNvPr>
          <p:cNvPicPr>
            <a:picLocks noChangeAspect="1"/>
          </p:cNvPicPr>
          <p:nvPr/>
        </p:nvPicPr>
        <p:blipFill>
          <a:blip r:embed="rId6"/>
          <a:stretch>
            <a:fillRect/>
          </a:stretch>
        </p:blipFill>
        <p:spPr>
          <a:xfrm>
            <a:off x="6286734" y="4545723"/>
            <a:ext cx="4381531" cy="1620375"/>
          </a:xfrm>
          <a:prstGeom prst="rect">
            <a:avLst/>
          </a:prstGeom>
        </p:spPr>
      </p:pic>
      <p:sp>
        <p:nvSpPr>
          <p:cNvPr id="14" name="文本框 13">
            <a:extLst>
              <a:ext uri="{FF2B5EF4-FFF2-40B4-BE49-F238E27FC236}">
                <a16:creationId xmlns:a16="http://schemas.microsoft.com/office/drawing/2014/main" id="{D4421E0E-A3A9-4A6B-BBFD-9FD324C60F7F}"/>
              </a:ext>
            </a:extLst>
          </p:cNvPr>
          <p:cNvSpPr txBox="1"/>
          <p:nvPr/>
        </p:nvSpPr>
        <p:spPr>
          <a:xfrm>
            <a:off x="3621278" y="2185352"/>
            <a:ext cx="903020" cy="307848"/>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原始数据</a:t>
            </a:r>
          </a:p>
        </p:txBody>
      </p:sp>
      <p:sp>
        <p:nvSpPr>
          <p:cNvPr id="16" name="文本框 15">
            <a:extLst>
              <a:ext uri="{FF2B5EF4-FFF2-40B4-BE49-F238E27FC236}">
                <a16:creationId xmlns:a16="http://schemas.microsoft.com/office/drawing/2014/main" id="{AD9AD981-5C3F-4DBF-A615-F3C9D0BBADAD}"/>
              </a:ext>
            </a:extLst>
          </p:cNvPr>
          <p:cNvSpPr txBox="1"/>
          <p:nvPr/>
        </p:nvSpPr>
        <p:spPr>
          <a:xfrm>
            <a:off x="7936199" y="2185351"/>
            <a:ext cx="1082599" cy="307848"/>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优化后数据</a:t>
            </a:r>
          </a:p>
        </p:txBody>
      </p:sp>
      <p:sp>
        <p:nvSpPr>
          <p:cNvPr id="15" name="文本框 14">
            <a:extLst>
              <a:ext uri="{FF2B5EF4-FFF2-40B4-BE49-F238E27FC236}">
                <a16:creationId xmlns:a16="http://schemas.microsoft.com/office/drawing/2014/main" id="{437B7F7B-BFED-462C-A0D4-74E995EFCABE}"/>
              </a:ext>
            </a:extLst>
          </p:cNvPr>
          <p:cNvSpPr txBox="1"/>
          <p:nvPr/>
        </p:nvSpPr>
        <p:spPr>
          <a:xfrm>
            <a:off x="1429921" y="2889155"/>
            <a:ext cx="553998" cy="879408"/>
          </a:xfrm>
          <a:prstGeom prst="rect">
            <a:avLst/>
          </a:prstGeom>
          <a:noFill/>
        </p:spPr>
        <p:txBody>
          <a:bodyPr vert="eaVert" wrap="none" rtlCol="0">
            <a:spAutoFit/>
          </a:bodyPr>
          <a:lstStyle/>
          <a:p>
            <a:r>
              <a:rPr lang="zh-CN" altLang="en-US" dirty="0"/>
              <a:t>视角</a:t>
            </a:r>
            <a:r>
              <a:rPr lang="en-US" altLang="zh-CN" dirty="0"/>
              <a:t>1</a:t>
            </a:r>
            <a:endParaRPr lang="zh-CN" altLang="en-US" dirty="0"/>
          </a:p>
        </p:txBody>
      </p:sp>
      <p:sp>
        <p:nvSpPr>
          <p:cNvPr id="18" name="文本框 17">
            <a:extLst>
              <a:ext uri="{FF2B5EF4-FFF2-40B4-BE49-F238E27FC236}">
                <a16:creationId xmlns:a16="http://schemas.microsoft.com/office/drawing/2014/main" id="{F6579E55-DC99-49B9-B784-8342BD176566}"/>
              </a:ext>
            </a:extLst>
          </p:cNvPr>
          <p:cNvSpPr txBox="1"/>
          <p:nvPr/>
        </p:nvSpPr>
        <p:spPr>
          <a:xfrm>
            <a:off x="1429920" y="5087747"/>
            <a:ext cx="553998" cy="879408"/>
          </a:xfrm>
          <a:prstGeom prst="rect">
            <a:avLst/>
          </a:prstGeom>
          <a:noFill/>
        </p:spPr>
        <p:txBody>
          <a:bodyPr vert="eaVert" wrap="none" rtlCol="0">
            <a:spAutoFit/>
          </a:bodyPr>
          <a:lstStyle/>
          <a:p>
            <a:r>
              <a:rPr lang="zh-CN" altLang="en-US" dirty="0"/>
              <a:t>视角</a:t>
            </a:r>
            <a:r>
              <a:rPr lang="en-US" altLang="zh-CN" dirty="0"/>
              <a:t>2</a:t>
            </a:r>
            <a:endParaRPr lang="zh-CN" altLang="en-US" dirty="0"/>
          </a:p>
        </p:txBody>
      </p:sp>
      <p:sp>
        <p:nvSpPr>
          <p:cNvPr id="2" name="文本框 17">
            <a:extLst>
              <a:ext uri="{FF2B5EF4-FFF2-40B4-BE49-F238E27FC236}">
                <a16:creationId xmlns:a16="http://schemas.microsoft.com/office/drawing/2014/main" id="{A82BCD5D-C06C-002D-1BE7-B82DF66ABF2A}"/>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配光分析</a:t>
            </a:r>
          </a:p>
        </p:txBody>
      </p:sp>
      <p:sp>
        <p:nvSpPr>
          <p:cNvPr id="3" name="文本框 15">
            <a:extLst>
              <a:ext uri="{FF2B5EF4-FFF2-40B4-BE49-F238E27FC236}">
                <a16:creationId xmlns:a16="http://schemas.microsoft.com/office/drawing/2014/main" id="{B437402D-943A-806D-0EA6-5557E6B27A57}"/>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08</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54145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灯片编号占位符 1"/>
          <p:cNvSpPr txBox="1">
            <a:spLocks noGrp="1"/>
          </p:cNvSpPr>
          <p:nvPr>
            <p:ph type="sldNum" sz="quarter" idx="4"/>
          </p:nvPr>
        </p:nvSpPr>
        <p:spPr bwMode="auto">
          <a:xfrm>
            <a:off x="7010400" y="6597650"/>
            <a:ext cx="2133600" cy="260350"/>
          </a:xfrm>
          <a:prstGeom prst="rect">
            <a:avLst/>
          </a:prstGeom>
          <a:noFill/>
          <a:ln w="9525">
            <a:noFill/>
            <a:miter lim="800000"/>
          </a:ln>
          <a:effectLst/>
        </p:spPr>
        <p:txBody>
          <a:bodyPr vert="horz" wrap="square" lIns="91440" tIns="45720" rIns="91440" bIns="45720" numCol="1" anchor="ctr" anchorCtr="0" compatLnSpc="1"/>
          <a:ls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9pPr>
          </a:lstStyle>
          <a:p>
            <a:pPr algn="ctr"/>
            <a:fld id="{9A0DB2DC-4C9A-4742-B13C-FB6460FD3503}" type="slidenum">
              <a:rPr lang="en-US" altLang="zh-CN" sz="1400" smtClean="0">
                <a:ea typeface="方正兰亭黑_GBK" pitchFamily="2" charset="-122"/>
              </a:rPr>
              <a:pPr algn="ctr"/>
              <a:t>106</a:t>
            </a:fld>
            <a:endParaRPr lang="en-US" altLang="zh-CN" sz="1400" dirty="0">
              <a:cs typeface="+mn-ea"/>
              <a:sym typeface="+mn-lt"/>
            </a:endParaRPr>
          </a:p>
        </p:txBody>
      </p:sp>
      <p:sp>
        <p:nvSpPr>
          <p:cNvPr id="6" name="文本框 5"/>
          <p:cNvSpPr txBox="1"/>
          <p:nvPr/>
        </p:nvSpPr>
        <p:spPr>
          <a:xfrm>
            <a:off x="1868938" y="1267842"/>
            <a:ext cx="3583861" cy="461772"/>
          </a:xfrm>
          <a:prstGeom prst="rect">
            <a:avLst/>
          </a:prstGeom>
          <a:noFill/>
        </p:spPr>
        <p:txBody>
          <a:bodyPr wrap="none" rtlCol="0">
            <a:spAutoFit/>
          </a:bodyPr>
          <a:lstStyle/>
          <a:p>
            <a:r>
              <a:rPr lang="en-US" b="1" dirty="0">
                <a:latin typeface="+mj-ea"/>
                <a:ea typeface="+mj-ea"/>
              </a:rPr>
              <a:t>4. </a:t>
            </a:r>
            <a:r>
              <a:rPr lang="zh-CN" altLang="en-US" b="1" dirty="0">
                <a:latin typeface="+mj-ea"/>
                <a:ea typeface="+mj-ea"/>
              </a:rPr>
              <a:t>点亮模拟</a:t>
            </a:r>
            <a:r>
              <a:rPr lang="en-US" altLang="zh-CN" b="1" dirty="0">
                <a:latin typeface="+mj-ea"/>
                <a:ea typeface="+mj-ea"/>
              </a:rPr>
              <a:t>——Lamp 2</a:t>
            </a:r>
          </a:p>
        </p:txBody>
      </p:sp>
      <p:sp>
        <p:nvSpPr>
          <p:cNvPr id="14" name="文本框 13">
            <a:extLst>
              <a:ext uri="{FF2B5EF4-FFF2-40B4-BE49-F238E27FC236}">
                <a16:creationId xmlns:a16="http://schemas.microsoft.com/office/drawing/2014/main" id="{D4421E0E-A3A9-4A6B-BBFD-9FD324C60F7F}"/>
              </a:ext>
            </a:extLst>
          </p:cNvPr>
          <p:cNvSpPr txBox="1"/>
          <p:nvPr/>
        </p:nvSpPr>
        <p:spPr>
          <a:xfrm>
            <a:off x="3621278" y="2257360"/>
            <a:ext cx="903020" cy="307848"/>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原始数据</a:t>
            </a:r>
          </a:p>
        </p:txBody>
      </p:sp>
      <p:sp>
        <p:nvSpPr>
          <p:cNvPr id="16" name="文本框 15">
            <a:extLst>
              <a:ext uri="{FF2B5EF4-FFF2-40B4-BE49-F238E27FC236}">
                <a16:creationId xmlns:a16="http://schemas.microsoft.com/office/drawing/2014/main" id="{AD9AD981-5C3F-4DBF-A615-F3C9D0BBADAD}"/>
              </a:ext>
            </a:extLst>
          </p:cNvPr>
          <p:cNvSpPr txBox="1"/>
          <p:nvPr/>
        </p:nvSpPr>
        <p:spPr>
          <a:xfrm>
            <a:off x="7936199" y="2257359"/>
            <a:ext cx="1082599" cy="307848"/>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优化后数据</a:t>
            </a:r>
          </a:p>
        </p:txBody>
      </p:sp>
      <p:sp>
        <p:nvSpPr>
          <p:cNvPr id="10" name="文本框 9">
            <a:extLst>
              <a:ext uri="{FF2B5EF4-FFF2-40B4-BE49-F238E27FC236}">
                <a16:creationId xmlns:a16="http://schemas.microsoft.com/office/drawing/2014/main" id="{EB21F95B-E480-4A55-8EBB-7BFB992E1A31}"/>
              </a:ext>
            </a:extLst>
          </p:cNvPr>
          <p:cNvSpPr txBox="1"/>
          <p:nvPr/>
        </p:nvSpPr>
        <p:spPr>
          <a:xfrm>
            <a:off x="1429921" y="2961163"/>
            <a:ext cx="553998" cy="879408"/>
          </a:xfrm>
          <a:prstGeom prst="rect">
            <a:avLst/>
          </a:prstGeom>
          <a:noFill/>
        </p:spPr>
        <p:txBody>
          <a:bodyPr vert="eaVert" wrap="none" rtlCol="0">
            <a:spAutoFit/>
          </a:bodyPr>
          <a:lstStyle/>
          <a:p>
            <a:r>
              <a:rPr lang="zh-CN" altLang="en-US" dirty="0"/>
              <a:t>视角</a:t>
            </a:r>
            <a:r>
              <a:rPr lang="en-US" altLang="zh-CN" dirty="0"/>
              <a:t>1</a:t>
            </a:r>
            <a:endParaRPr lang="zh-CN" altLang="en-US" dirty="0"/>
          </a:p>
        </p:txBody>
      </p:sp>
      <p:sp>
        <p:nvSpPr>
          <p:cNvPr id="12" name="文本框 11">
            <a:extLst>
              <a:ext uri="{FF2B5EF4-FFF2-40B4-BE49-F238E27FC236}">
                <a16:creationId xmlns:a16="http://schemas.microsoft.com/office/drawing/2014/main" id="{71B415AA-8DFB-4279-8C8B-484AB9CBB3D7}"/>
              </a:ext>
            </a:extLst>
          </p:cNvPr>
          <p:cNvSpPr txBox="1"/>
          <p:nvPr/>
        </p:nvSpPr>
        <p:spPr>
          <a:xfrm>
            <a:off x="1429920" y="5159755"/>
            <a:ext cx="553998" cy="879408"/>
          </a:xfrm>
          <a:prstGeom prst="rect">
            <a:avLst/>
          </a:prstGeom>
          <a:noFill/>
        </p:spPr>
        <p:txBody>
          <a:bodyPr vert="eaVert" wrap="none" rtlCol="0">
            <a:spAutoFit/>
          </a:bodyPr>
          <a:lstStyle/>
          <a:p>
            <a:r>
              <a:rPr lang="zh-CN" altLang="en-US" dirty="0"/>
              <a:t>视角</a:t>
            </a:r>
            <a:r>
              <a:rPr lang="en-US" altLang="zh-CN" dirty="0"/>
              <a:t>2</a:t>
            </a:r>
            <a:endParaRPr lang="zh-CN" altLang="en-US" dirty="0"/>
          </a:p>
        </p:txBody>
      </p:sp>
      <p:pic>
        <p:nvPicPr>
          <p:cNvPr id="5" name="图片 4">
            <a:extLst>
              <a:ext uri="{FF2B5EF4-FFF2-40B4-BE49-F238E27FC236}">
                <a16:creationId xmlns:a16="http://schemas.microsoft.com/office/drawing/2014/main" id="{E34E9A0E-1752-4F01-ABC7-5C77F4A6E361}"/>
              </a:ext>
            </a:extLst>
          </p:cNvPr>
          <p:cNvPicPr>
            <a:picLocks noChangeAspect="1"/>
          </p:cNvPicPr>
          <p:nvPr/>
        </p:nvPicPr>
        <p:blipFill>
          <a:blip r:embed="rId3"/>
          <a:stretch>
            <a:fillRect/>
          </a:stretch>
        </p:blipFill>
        <p:spPr>
          <a:xfrm>
            <a:off x="1882021" y="2673065"/>
            <a:ext cx="4381531" cy="1620375"/>
          </a:xfrm>
          <a:prstGeom prst="rect">
            <a:avLst/>
          </a:prstGeom>
        </p:spPr>
      </p:pic>
      <p:pic>
        <p:nvPicPr>
          <p:cNvPr id="8" name="图片 7">
            <a:extLst>
              <a:ext uri="{FF2B5EF4-FFF2-40B4-BE49-F238E27FC236}">
                <a16:creationId xmlns:a16="http://schemas.microsoft.com/office/drawing/2014/main" id="{C334A43B-66AA-4C44-9E69-FEBEC715CBB8}"/>
              </a:ext>
            </a:extLst>
          </p:cNvPr>
          <p:cNvPicPr>
            <a:picLocks noChangeAspect="1"/>
          </p:cNvPicPr>
          <p:nvPr/>
        </p:nvPicPr>
        <p:blipFill>
          <a:blip r:embed="rId4"/>
          <a:stretch>
            <a:fillRect/>
          </a:stretch>
        </p:blipFill>
        <p:spPr>
          <a:xfrm>
            <a:off x="1882020" y="4617731"/>
            <a:ext cx="4381531" cy="1620375"/>
          </a:xfrm>
          <a:prstGeom prst="rect">
            <a:avLst/>
          </a:prstGeom>
        </p:spPr>
      </p:pic>
      <p:pic>
        <p:nvPicPr>
          <p:cNvPr id="4" name="图片 3">
            <a:extLst>
              <a:ext uri="{FF2B5EF4-FFF2-40B4-BE49-F238E27FC236}">
                <a16:creationId xmlns:a16="http://schemas.microsoft.com/office/drawing/2014/main" id="{BBAF12D3-F470-4461-A582-CE823C5FBBD4}"/>
              </a:ext>
            </a:extLst>
          </p:cNvPr>
          <p:cNvPicPr>
            <a:picLocks noChangeAspect="1"/>
          </p:cNvPicPr>
          <p:nvPr/>
        </p:nvPicPr>
        <p:blipFill>
          <a:blip r:embed="rId5"/>
          <a:stretch>
            <a:fillRect/>
          </a:stretch>
        </p:blipFill>
        <p:spPr>
          <a:xfrm>
            <a:off x="6286734" y="4617731"/>
            <a:ext cx="4381531" cy="1620375"/>
          </a:xfrm>
          <a:prstGeom prst="rect">
            <a:avLst/>
          </a:prstGeom>
        </p:spPr>
      </p:pic>
      <p:pic>
        <p:nvPicPr>
          <p:cNvPr id="11" name="图片 10">
            <a:extLst>
              <a:ext uri="{FF2B5EF4-FFF2-40B4-BE49-F238E27FC236}">
                <a16:creationId xmlns:a16="http://schemas.microsoft.com/office/drawing/2014/main" id="{106F9EEA-5757-4864-92C3-9271BD733CE9}"/>
              </a:ext>
            </a:extLst>
          </p:cNvPr>
          <p:cNvPicPr>
            <a:picLocks noChangeAspect="1"/>
          </p:cNvPicPr>
          <p:nvPr/>
        </p:nvPicPr>
        <p:blipFill>
          <a:blip r:embed="rId6"/>
          <a:stretch>
            <a:fillRect/>
          </a:stretch>
        </p:blipFill>
        <p:spPr>
          <a:xfrm>
            <a:off x="6286734" y="2673065"/>
            <a:ext cx="4381531" cy="1620375"/>
          </a:xfrm>
          <a:prstGeom prst="rect">
            <a:avLst/>
          </a:prstGeom>
        </p:spPr>
      </p:pic>
      <p:sp>
        <p:nvSpPr>
          <p:cNvPr id="2" name="文本框 17">
            <a:extLst>
              <a:ext uri="{FF2B5EF4-FFF2-40B4-BE49-F238E27FC236}">
                <a16:creationId xmlns:a16="http://schemas.microsoft.com/office/drawing/2014/main" id="{3554A46D-EAE4-786A-5C8E-43CD4059A89B}"/>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配光分析</a:t>
            </a:r>
          </a:p>
        </p:txBody>
      </p:sp>
      <p:sp>
        <p:nvSpPr>
          <p:cNvPr id="3" name="文本框 15">
            <a:extLst>
              <a:ext uri="{FF2B5EF4-FFF2-40B4-BE49-F238E27FC236}">
                <a16:creationId xmlns:a16="http://schemas.microsoft.com/office/drawing/2014/main" id="{99C03F11-5288-6886-98EA-2984E7BB3FE4}"/>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08</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4042961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灯片编号占位符 1"/>
          <p:cNvSpPr txBox="1">
            <a:spLocks noGrp="1"/>
          </p:cNvSpPr>
          <p:nvPr>
            <p:ph type="sldNum" sz="quarter" idx="4"/>
          </p:nvPr>
        </p:nvSpPr>
        <p:spPr bwMode="auto">
          <a:xfrm>
            <a:off x="7010400" y="6597650"/>
            <a:ext cx="2133600" cy="260350"/>
          </a:xfrm>
          <a:prstGeom prst="rect">
            <a:avLst/>
          </a:prstGeom>
          <a:noFill/>
          <a:ln w="9525">
            <a:noFill/>
            <a:miter lim="800000"/>
          </a:ln>
          <a:effectLst/>
        </p:spPr>
        <p:txBody>
          <a:bodyPr vert="horz" wrap="square" lIns="91440" tIns="45720" rIns="91440" bIns="45720" numCol="1" anchor="ctr" anchorCtr="0" compatLnSpc="1"/>
          <a:ls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9pPr>
          </a:lstStyle>
          <a:p>
            <a:pPr algn="ctr"/>
            <a:fld id="{9A0DB2DC-4C9A-4742-B13C-FB6460FD3503}" type="slidenum">
              <a:rPr lang="en-US" altLang="zh-CN" sz="1400" smtClean="0">
                <a:ea typeface="方正兰亭黑_GBK" pitchFamily="2" charset="-122"/>
              </a:rPr>
              <a:pPr algn="ctr"/>
              <a:t>107</a:t>
            </a:fld>
            <a:endParaRPr lang="en-US" altLang="zh-CN" sz="1400" dirty="0">
              <a:cs typeface="+mn-ea"/>
              <a:sym typeface="+mn-lt"/>
            </a:endParaRPr>
          </a:p>
        </p:txBody>
      </p:sp>
      <p:sp>
        <p:nvSpPr>
          <p:cNvPr id="6" name="文本框 5"/>
          <p:cNvSpPr txBox="1"/>
          <p:nvPr/>
        </p:nvSpPr>
        <p:spPr>
          <a:xfrm>
            <a:off x="1868938" y="1167054"/>
            <a:ext cx="3583861" cy="461772"/>
          </a:xfrm>
          <a:prstGeom prst="rect">
            <a:avLst/>
          </a:prstGeom>
          <a:noFill/>
        </p:spPr>
        <p:txBody>
          <a:bodyPr wrap="none" rtlCol="0">
            <a:spAutoFit/>
          </a:bodyPr>
          <a:lstStyle/>
          <a:p>
            <a:r>
              <a:rPr lang="en-US" b="1" dirty="0">
                <a:latin typeface="+mj-ea"/>
                <a:ea typeface="+mj-ea"/>
              </a:rPr>
              <a:t>5. </a:t>
            </a:r>
            <a:r>
              <a:rPr lang="zh-CN" altLang="en-US" b="1" dirty="0">
                <a:latin typeface="+mj-ea"/>
                <a:ea typeface="+mj-ea"/>
              </a:rPr>
              <a:t>点亮模拟</a:t>
            </a:r>
            <a:r>
              <a:rPr lang="en-US" altLang="zh-CN" b="1" dirty="0">
                <a:latin typeface="+mj-ea"/>
                <a:ea typeface="+mj-ea"/>
              </a:rPr>
              <a:t>——Lamp 3</a:t>
            </a:r>
          </a:p>
        </p:txBody>
      </p:sp>
      <p:sp>
        <p:nvSpPr>
          <p:cNvPr id="14" name="文本框 13">
            <a:extLst>
              <a:ext uri="{FF2B5EF4-FFF2-40B4-BE49-F238E27FC236}">
                <a16:creationId xmlns:a16="http://schemas.microsoft.com/office/drawing/2014/main" id="{D4421E0E-A3A9-4A6B-BBFD-9FD324C60F7F}"/>
              </a:ext>
            </a:extLst>
          </p:cNvPr>
          <p:cNvSpPr txBox="1"/>
          <p:nvPr/>
        </p:nvSpPr>
        <p:spPr>
          <a:xfrm>
            <a:off x="3621278" y="2156572"/>
            <a:ext cx="903020" cy="307848"/>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原始数据</a:t>
            </a:r>
          </a:p>
        </p:txBody>
      </p:sp>
      <p:sp>
        <p:nvSpPr>
          <p:cNvPr id="16" name="文本框 15">
            <a:extLst>
              <a:ext uri="{FF2B5EF4-FFF2-40B4-BE49-F238E27FC236}">
                <a16:creationId xmlns:a16="http://schemas.microsoft.com/office/drawing/2014/main" id="{AD9AD981-5C3F-4DBF-A615-F3C9D0BBADAD}"/>
              </a:ext>
            </a:extLst>
          </p:cNvPr>
          <p:cNvSpPr txBox="1"/>
          <p:nvPr/>
        </p:nvSpPr>
        <p:spPr>
          <a:xfrm>
            <a:off x="7936199" y="2156571"/>
            <a:ext cx="1082599" cy="307848"/>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优化后数据</a:t>
            </a:r>
          </a:p>
        </p:txBody>
      </p:sp>
      <p:sp>
        <p:nvSpPr>
          <p:cNvPr id="10" name="文本框 9">
            <a:extLst>
              <a:ext uri="{FF2B5EF4-FFF2-40B4-BE49-F238E27FC236}">
                <a16:creationId xmlns:a16="http://schemas.microsoft.com/office/drawing/2014/main" id="{EB21F95B-E480-4A55-8EBB-7BFB992E1A31}"/>
              </a:ext>
            </a:extLst>
          </p:cNvPr>
          <p:cNvSpPr txBox="1"/>
          <p:nvPr/>
        </p:nvSpPr>
        <p:spPr>
          <a:xfrm>
            <a:off x="1429921" y="2860375"/>
            <a:ext cx="553998" cy="879408"/>
          </a:xfrm>
          <a:prstGeom prst="rect">
            <a:avLst/>
          </a:prstGeom>
          <a:noFill/>
        </p:spPr>
        <p:txBody>
          <a:bodyPr vert="eaVert" wrap="none" rtlCol="0">
            <a:spAutoFit/>
          </a:bodyPr>
          <a:lstStyle/>
          <a:p>
            <a:r>
              <a:rPr lang="zh-CN" altLang="en-US" dirty="0"/>
              <a:t>视角</a:t>
            </a:r>
            <a:r>
              <a:rPr lang="en-US" altLang="zh-CN" dirty="0"/>
              <a:t>1</a:t>
            </a:r>
            <a:endParaRPr lang="zh-CN" altLang="en-US" dirty="0"/>
          </a:p>
        </p:txBody>
      </p:sp>
      <p:sp>
        <p:nvSpPr>
          <p:cNvPr id="12" name="文本框 11">
            <a:extLst>
              <a:ext uri="{FF2B5EF4-FFF2-40B4-BE49-F238E27FC236}">
                <a16:creationId xmlns:a16="http://schemas.microsoft.com/office/drawing/2014/main" id="{71B415AA-8DFB-4279-8C8B-484AB9CBB3D7}"/>
              </a:ext>
            </a:extLst>
          </p:cNvPr>
          <p:cNvSpPr txBox="1"/>
          <p:nvPr/>
        </p:nvSpPr>
        <p:spPr>
          <a:xfrm>
            <a:off x="1429920" y="5058967"/>
            <a:ext cx="553998" cy="879408"/>
          </a:xfrm>
          <a:prstGeom prst="rect">
            <a:avLst/>
          </a:prstGeom>
          <a:noFill/>
        </p:spPr>
        <p:txBody>
          <a:bodyPr vert="eaVert" wrap="none" rtlCol="0">
            <a:spAutoFit/>
          </a:bodyPr>
          <a:lstStyle/>
          <a:p>
            <a:r>
              <a:rPr lang="zh-CN" altLang="en-US" dirty="0"/>
              <a:t>视角</a:t>
            </a:r>
            <a:r>
              <a:rPr lang="en-US" altLang="zh-CN" dirty="0"/>
              <a:t>2</a:t>
            </a:r>
            <a:endParaRPr lang="zh-CN" altLang="en-US" dirty="0"/>
          </a:p>
        </p:txBody>
      </p:sp>
      <p:pic>
        <p:nvPicPr>
          <p:cNvPr id="5" name="图片 4">
            <a:extLst>
              <a:ext uri="{FF2B5EF4-FFF2-40B4-BE49-F238E27FC236}">
                <a16:creationId xmlns:a16="http://schemas.microsoft.com/office/drawing/2014/main" id="{E34E9A0E-1752-4F01-ABC7-5C77F4A6E36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882021" y="2615505"/>
            <a:ext cx="4381531" cy="1533919"/>
          </a:xfrm>
          <a:prstGeom prst="rect">
            <a:avLst/>
          </a:prstGeom>
        </p:spPr>
      </p:pic>
      <p:pic>
        <p:nvPicPr>
          <p:cNvPr id="8" name="图片 7">
            <a:extLst>
              <a:ext uri="{FF2B5EF4-FFF2-40B4-BE49-F238E27FC236}">
                <a16:creationId xmlns:a16="http://schemas.microsoft.com/office/drawing/2014/main" id="{C334A43B-66AA-4C44-9E69-FEBEC715CBB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882020" y="4560171"/>
            <a:ext cx="4381531" cy="1533919"/>
          </a:xfrm>
          <a:prstGeom prst="rect">
            <a:avLst/>
          </a:prstGeom>
        </p:spPr>
      </p:pic>
      <p:pic>
        <p:nvPicPr>
          <p:cNvPr id="3" name="图片 2">
            <a:extLst>
              <a:ext uri="{FF2B5EF4-FFF2-40B4-BE49-F238E27FC236}">
                <a16:creationId xmlns:a16="http://schemas.microsoft.com/office/drawing/2014/main" id="{99756E1D-7484-418E-8BD5-C0C3A6DA671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286733" y="2615505"/>
            <a:ext cx="4381530" cy="1533919"/>
          </a:xfrm>
          <a:prstGeom prst="rect">
            <a:avLst/>
          </a:prstGeom>
        </p:spPr>
      </p:pic>
      <p:pic>
        <p:nvPicPr>
          <p:cNvPr id="7" name="图片 6">
            <a:extLst>
              <a:ext uri="{FF2B5EF4-FFF2-40B4-BE49-F238E27FC236}">
                <a16:creationId xmlns:a16="http://schemas.microsoft.com/office/drawing/2014/main" id="{CFEE437F-4C29-42C9-8725-9D9091990C7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286733" y="4560171"/>
            <a:ext cx="4381530" cy="1533919"/>
          </a:xfrm>
          <a:prstGeom prst="rect">
            <a:avLst/>
          </a:prstGeom>
        </p:spPr>
      </p:pic>
      <p:sp>
        <p:nvSpPr>
          <p:cNvPr id="2" name="文本框 17">
            <a:extLst>
              <a:ext uri="{FF2B5EF4-FFF2-40B4-BE49-F238E27FC236}">
                <a16:creationId xmlns:a16="http://schemas.microsoft.com/office/drawing/2014/main" id="{50BD37DB-E31B-CE35-1666-A317A183D128}"/>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配光分析</a:t>
            </a:r>
          </a:p>
        </p:txBody>
      </p:sp>
      <p:sp>
        <p:nvSpPr>
          <p:cNvPr id="4" name="文本框 15">
            <a:extLst>
              <a:ext uri="{FF2B5EF4-FFF2-40B4-BE49-F238E27FC236}">
                <a16:creationId xmlns:a16="http://schemas.microsoft.com/office/drawing/2014/main" id="{8FE4D824-C304-03A8-3E59-DED0C6358D76}"/>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08</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737857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灯片编号占位符 1"/>
          <p:cNvSpPr txBox="1">
            <a:spLocks noGrp="1"/>
          </p:cNvSpPr>
          <p:nvPr>
            <p:ph type="sldNum" sz="quarter" idx="4"/>
          </p:nvPr>
        </p:nvSpPr>
        <p:spPr bwMode="auto">
          <a:xfrm>
            <a:off x="7010400" y="6597650"/>
            <a:ext cx="2133600" cy="260350"/>
          </a:xfrm>
          <a:prstGeom prst="rect">
            <a:avLst/>
          </a:prstGeom>
          <a:noFill/>
          <a:ln w="9525">
            <a:noFill/>
            <a:miter lim="800000"/>
          </a:ln>
          <a:effectLst/>
        </p:spPr>
        <p:txBody>
          <a:bodyPr vert="horz" wrap="square" lIns="91440" tIns="45720" rIns="91440" bIns="45720" numCol="1" anchor="ctr" anchorCtr="0" compatLnSpc="1"/>
          <a:ls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9pPr>
          </a:lstStyle>
          <a:p>
            <a:pPr algn="ctr"/>
            <a:fld id="{9A0DB2DC-4C9A-4742-B13C-FB6460FD3503}" type="slidenum">
              <a:rPr lang="en-US" altLang="zh-CN" sz="1400" smtClean="0">
                <a:ea typeface="方正兰亭黑_GBK" pitchFamily="2" charset="-122"/>
              </a:rPr>
              <a:pPr algn="ctr"/>
              <a:t>108</a:t>
            </a:fld>
            <a:endParaRPr lang="en-US" altLang="zh-CN" sz="1400" dirty="0">
              <a:cs typeface="+mn-ea"/>
              <a:sym typeface="+mn-lt"/>
            </a:endParaRPr>
          </a:p>
        </p:txBody>
      </p:sp>
      <p:sp>
        <p:nvSpPr>
          <p:cNvPr id="6" name="文本框 5"/>
          <p:cNvSpPr txBox="1"/>
          <p:nvPr/>
        </p:nvSpPr>
        <p:spPr>
          <a:xfrm>
            <a:off x="1868938" y="1283908"/>
            <a:ext cx="1477028" cy="461772"/>
          </a:xfrm>
          <a:prstGeom prst="rect">
            <a:avLst/>
          </a:prstGeom>
          <a:noFill/>
        </p:spPr>
        <p:txBody>
          <a:bodyPr wrap="none" rtlCol="0">
            <a:spAutoFit/>
          </a:bodyPr>
          <a:lstStyle/>
          <a:p>
            <a:r>
              <a:rPr lang="en-US" b="1" dirty="0">
                <a:latin typeface="+mj-ea"/>
                <a:ea typeface="+mj-ea"/>
              </a:rPr>
              <a:t>6. </a:t>
            </a:r>
            <a:r>
              <a:rPr lang="zh-CN" altLang="en-US" b="1" dirty="0">
                <a:latin typeface="+mj-ea"/>
                <a:ea typeface="+mj-ea"/>
              </a:rPr>
              <a:t>问题点</a:t>
            </a:r>
            <a:endParaRPr lang="en-US" altLang="zh-CN" b="1" dirty="0">
              <a:latin typeface="+mj-ea"/>
              <a:ea typeface="+mj-ea"/>
            </a:endParaRPr>
          </a:p>
        </p:txBody>
      </p:sp>
      <p:sp>
        <p:nvSpPr>
          <p:cNvPr id="13" name="文本框 12">
            <a:extLst>
              <a:ext uri="{FF2B5EF4-FFF2-40B4-BE49-F238E27FC236}">
                <a16:creationId xmlns:a16="http://schemas.microsoft.com/office/drawing/2014/main" id="{8B5DFFF5-15DF-490B-8533-74D9C24B42F1}"/>
              </a:ext>
            </a:extLst>
          </p:cNvPr>
          <p:cNvSpPr txBox="1"/>
          <p:nvPr/>
        </p:nvSpPr>
        <p:spPr>
          <a:xfrm>
            <a:off x="1574859" y="1733642"/>
            <a:ext cx="8445291" cy="1385316"/>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问题点：原始数据光导存在入光端亮末端暗的问题</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原因分析：入光端由于能量足，单位面积上接收到的光线数多于末端区域，若前端光导齿高度大且间距小</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会造成头部出射光纤多于后部导致头部比末端亮。</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改善方案：</a:t>
            </a:r>
            <a:r>
              <a:rPr lang="en-US" altLang="zh-CN" sz="1400" dirty="0">
                <a:latin typeface="微软雅黑" panose="020B0503020204020204" pitchFamily="34" charset="-122"/>
                <a:ea typeface="微软雅黑" panose="020B0503020204020204" pitchFamily="34" charset="-122"/>
              </a:rPr>
              <a:t>1. </a:t>
            </a:r>
            <a:r>
              <a:rPr lang="zh-CN" altLang="en-US" sz="1400" dirty="0">
                <a:latin typeface="微软雅黑" panose="020B0503020204020204" pitchFamily="34" charset="-122"/>
                <a:ea typeface="微软雅黑" panose="020B0503020204020204" pitchFamily="34" charset="-122"/>
              </a:rPr>
              <a:t>增大头部光导齿间距</a:t>
            </a:r>
            <a:endParaRPr lang="en-US" altLang="zh-CN" sz="1400" dirty="0">
              <a:latin typeface="微软雅黑" panose="020B0503020204020204" pitchFamily="34" charset="-122"/>
              <a:ea typeface="微软雅黑" panose="020B0503020204020204" pitchFamily="34" charset="-122"/>
            </a:endParaRPr>
          </a:p>
          <a:p>
            <a:r>
              <a:rPr lang="en-US" altLang="zh-CN" sz="1400" dirty="0">
                <a:latin typeface="微软雅黑" panose="020B0503020204020204" pitchFamily="34" charset="-122"/>
                <a:ea typeface="微软雅黑" panose="020B0503020204020204" pitchFamily="34" charset="-122"/>
              </a:rPr>
              <a:t>                 2. </a:t>
            </a:r>
            <a:r>
              <a:rPr lang="zh-CN" altLang="en-US" sz="1400" dirty="0">
                <a:latin typeface="微软雅黑" panose="020B0503020204020204" pitchFamily="34" charset="-122"/>
                <a:ea typeface="微软雅黑" panose="020B0503020204020204" pitchFamily="34" charset="-122"/>
              </a:rPr>
              <a:t>减小头部光导齿高度</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减少头部光线与光导齿的接触面积减少出光。</a:t>
            </a:r>
          </a:p>
        </p:txBody>
      </p:sp>
      <p:pic>
        <p:nvPicPr>
          <p:cNvPr id="3" name="图片 2">
            <a:extLst>
              <a:ext uri="{FF2B5EF4-FFF2-40B4-BE49-F238E27FC236}">
                <a16:creationId xmlns:a16="http://schemas.microsoft.com/office/drawing/2014/main" id="{0FEE9C25-FB2B-446F-87EE-23584E6825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9676" y="3769501"/>
            <a:ext cx="3628120" cy="2160500"/>
          </a:xfrm>
          <a:prstGeom prst="rect">
            <a:avLst/>
          </a:prstGeom>
        </p:spPr>
      </p:pic>
      <p:pic>
        <p:nvPicPr>
          <p:cNvPr id="5" name="图片 4">
            <a:extLst>
              <a:ext uri="{FF2B5EF4-FFF2-40B4-BE49-F238E27FC236}">
                <a16:creationId xmlns:a16="http://schemas.microsoft.com/office/drawing/2014/main" id="{AFEAB882-908B-4189-A6B3-05B70D7EA5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5329" y="3769501"/>
            <a:ext cx="3628120" cy="2160500"/>
          </a:xfrm>
          <a:prstGeom prst="rect">
            <a:avLst/>
          </a:prstGeom>
        </p:spPr>
      </p:pic>
      <p:sp>
        <p:nvSpPr>
          <p:cNvPr id="9" name="文本框 8">
            <a:extLst>
              <a:ext uri="{FF2B5EF4-FFF2-40B4-BE49-F238E27FC236}">
                <a16:creationId xmlns:a16="http://schemas.microsoft.com/office/drawing/2014/main" id="{08EFC48D-948B-4D18-ADEF-F2D802A65FD9}"/>
              </a:ext>
            </a:extLst>
          </p:cNvPr>
          <p:cNvSpPr txBox="1"/>
          <p:nvPr/>
        </p:nvSpPr>
        <p:spPr>
          <a:xfrm>
            <a:off x="2992226" y="6002266"/>
            <a:ext cx="903020" cy="307848"/>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原始数据</a:t>
            </a:r>
          </a:p>
        </p:txBody>
      </p:sp>
      <p:sp>
        <p:nvSpPr>
          <p:cNvPr id="10" name="文本框 9">
            <a:extLst>
              <a:ext uri="{FF2B5EF4-FFF2-40B4-BE49-F238E27FC236}">
                <a16:creationId xmlns:a16="http://schemas.microsoft.com/office/drawing/2014/main" id="{1BE5A999-63AA-4EB9-BB43-6AE773381240}"/>
              </a:ext>
            </a:extLst>
          </p:cNvPr>
          <p:cNvSpPr txBox="1"/>
          <p:nvPr/>
        </p:nvSpPr>
        <p:spPr>
          <a:xfrm>
            <a:off x="7728090" y="6002266"/>
            <a:ext cx="1082599" cy="307848"/>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优化后数据</a:t>
            </a:r>
          </a:p>
        </p:txBody>
      </p:sp>
      <p:sp>
        <p:nvSpPr>
          <p:cNvPr id="2" name="文本框 17">
            <a:extLst>
              <a:ext uri="{FF2B5EF4-FFF2-40B4-BE49-F238E27FC236}">
                <a16:creationId xmlns:a16="http://schemas.microsoft.com/office/drawing/2014/main" id="{61C0C69D-2191-DE21-C366-5A5916B24B0B}"/>
              </a:ext>
            </a:extLst>
          </p:cNvPr>
          <p:cNvSpPr txBox="1"/>
          <p:nvPr/>
        </p:nvSpPr>
        <p:spPr>
          <a:xfrm>
            <a:off x="-97482" y="346686"/>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配光分析</a:t>
            </a:r>
          </a:p>
        </p:txBody>
      </p:sp>
      <p:sp>
        <p:nvSpPr>
          <p:cNvPr id="4" name="文本框 15">
            <a:extLst>
              <a:ext uri="{FF2B5EF4-FFF2-40B4-BE49-F238E27FC236}">
                <a16:creationId xmlns:a16="http://schemas.microsoft.com/office/drawing/2014/main" id="{3B500919-93F1-9310-8BFE-E5E66F79E6B5}"/>
              </a:ext>
            </a:extLst>
          </p:cNvPr>
          <p:cNvSpPr txBox="1"/>
          <p:nvPr/>
        </p:nvSpPr>
        <p:spPr>
          <a:xfrm>
            <a:off x="-673546" y="317529"/>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08</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414844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620132" y="232524"/>
            <a:ext cx="2001982" cy="1774340"/>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grpSp>
        <p:nvGrpSpPr>
          <p:cNvPr id="8" name="组合 7"/>
          <p:cNvGrpSpPr/>
          <p:nvPr/>
        </p:nvGrpSpPr>
        <p:grpSpPr>
          <a:xfrm>
            <a:off x="-385514" y="2239387"/>
            <a:ext cx="4373366" cy="880144"/>
            <a:chOff x="7497701" y="1731009"/>
            <a:chExt cx="2177121" cy="879941"/>
          </a:xfrm>
        </p:grpSpPr>
        <p:sp>
          <p:nvSpPr>
            <p:cNvPr id="9" name="文本框 17"/>
            <p:cNvSpPr txBox="1"/>
            <p:nvPr/>
          </p:nvSpPr>
          <p:spPr>
            <a:xfrm>
              <a:off x="7497701" y="1731009"/>
              <a:ext cx="2177121" cy="769263"/>
            </a:xfrm>
            <a:prstGeom prst="rect">
              <a:avLst/>
            </a:prstGeom>
            <a:noFill/>
          </p:spPr>
          <p:txBody>
            <a:bodyPr wrap="square" rtlCol="0">
              <a:spAutoFit/>
            </a:bodyPr>
            <a:lstStyle/>
            <a:p>
              <a:pPr algn="ctr" defTabSz="951230"/>
              <a:r>
                <a:rPr lang="zh-CN" altLang="en-US" sz="4400" b="1" dirty="0">
                  <a:solidFill>
                    <a:srgbClr val="0070C0"/>
                  </a:solidFill>
                  <a:latin typeface="微软雅黑" panose="020B0503020204020204" pitchFamily="34" charset="-122"/>
                </a:rPr>
                <a:t>关于公益</a:t>
              </a:r>
            </a:p>
          </p:txBody>
        </p:sp>
        <p:sp>
          <p:nvSpPr>
            <p:cNvPr id="10" name="文本框 18"/>
            <p:cNvSpPr txBox="1"/>
            <p:nvPr/>
          </p:nvSpPr>
          <p:spPr>
            <a:xfrm>
              <a:off x="7508478" y="2210932"/>
              <a:ext cx="2155566" cy="400018"/>
            </a:xfrm>
            <a:prstGeom prst="rect">
              <a:avLst/>
            </a:prstGeom>
            <a:noFill/>
          </p:spPr>
          <p:txBody>
            <a:bodyPr wrap="square" rtlCol="0">
              <a:spAutoFit/>
            </a:bodyPr>
            <a:lstStyle/>
            <a:p>
              <a:pPr algn="ctr" defTabSz="951230"/>
              <a:endParaRPr lang="zh-CN" altLang="en-US" sz="2000" b="1" dirty="0">
                <a:solidFill>
                  <a:srgbClr val="0070C0"/>
                </a:solidFill>
                <a:latin typeface="ITC Avant Garde Std XLt" panose="020B0302020202020204" pitchFamily="34" charset="0"/>
                <a:ea typeface="方正正黑简体" panose="02000000000000000000" pitchFamily="2" charset="-122"/>
              </a:endParaRPr>
            </a:p>
          </p:txBody>
        </p:sp>
      </p:grpSp>
      <p:pic>
        <p:nvPicPr>
          <p:cNvPr id="3" name="图片 2"/>
          <p:cNvPicPr>
            <a:picLocks noChangeAspect="1"/>
          </p:cNvPicPr>
          <p:nvPr/>
        </p:nvPicPr>
        <p:blipFill>
          <a:blip r:embed="rId2"/>
          <a:stretch>
            <a:fillRect/>
          </a:stretch>
        </p:blipFill>
        <p:spPr>
          <a:xfrm>
            <a:off x="3519750" y="0"/>
            <a:ext cx="2431440" cy="3238005"/>
          </a:xfrm>
          <a:prstGeom prst="rect">
            <a:avLst/>
          </a:prstGeom>
        </p:spPr>
      </p:pic>
      <p:pic>
        <p:nvPicPr>
          <p:cNvPr id="5" name="图片 4"/>
          <p:cNvPicPr>
            <a:picLocks noChangeAspect="1"/>
          </p:cNvPicPr>
          <p:nvPr/>
        </p:nvPicPr>
        <p:blipFill>
          <a:blip r:embed="rId3"/>
          <a:stretch>
            <a:fillRect/>
          </a:stretch>
        </p:blipFill>
        <p:spPr>
          <a:xfrm>
            <a:off x="7849817" y="-31373"/>
            <a:ext cx="2431440" cy="3275200"/>
          </a:xfrm>
          <a:prstGeom prst="rect">
            <a:avLst/>
          </a:prstGeom>
        </p:spPr>
      </p:pic>
      <p:pic>
        <p:nvPicPr>
          <p:cNvPr id="12" name="图片 11"/>
          <p:cNvPicPr>
            <a:picLocks noChangeAspect="1"/>
          </p:cNvPicPr>
          <p:nvPr/>
        </p:nvPicPr>
        <p:blipFill>
          <a:blip r:embed="rId4"/>
          <a:stretch>
            <a:fillRect/>
          </a:stretch>
        </p:blipFill>
        <p:spPr>
          <a:xfrm>
            <a:off x="1818864" y="3284438"/>
            <a:ext cx="2242186" cy="3222793"/>
          </a:xfrm>
          <a:prstGeom prst="rect">
            <a:avLst/>
          </a:prstGeom>
        </p:spPr>
      </p:pic>
      <p:pic>
        <p:nvPicPr>
          <p:cNvPr id="14" name="图片 13"/>
          <p:cNvPicPr>
            <a:picLocks noChangeAspect="1"/>
          </p:cNvPicPr>
          <p:nvPr/>
        </p:nvPicPr>
        <p:blipFill>
          <a:blip r:embed="rId5"/>
          <a:stretch>
            <a:fillRect/>
          </a:stretch>
        </p:blipFill>
        <p:spPr>
          <a:xfrm>
            <a:off x="5602040" y="3284438"/>
            <a:ext cx="2431440" cy="3299669"/>
          </a:xfrm>
          <a:prstGeom prst="rect">
            <a:avLst/>
          </a:prstGeom>
        </p:spPr>
      </p:pic>
      <p:pic>
        <p:nvPicPr>
          <p:cNvPr id="16" name="图片 15"/>
          <p:cNvPicPr>
            <a:picLocks noChangeAspect="1"/>
          </p:cNvPicPr>
          <p:nvPr/>
        </p:nvPicPr>
        <p:blipFill>
          <a:blip r:embed="rId6"/>
          <a:stretch>
            <a:fillRect/>
          </a:stretch>
        </p:blipFill>
        <p:spPr>
          <a:xfrm>
            <a:off x="9263558" y="3238005"/>
            <a:ext cx="2527325" cy="3410464"/>
          </a:xfrm>
          <a:prstGeom prst="rect">
            <a:avLst/>
          </a:prstGeom>
        </p:spPr>
      </p:pic>
      <p:sp>
        <p:nvSpPr>
          <p:cNvPr id="13" name="文本框 15">
            <a:extLst>
              <a:ext uri="{FF2B5EF4-FFF2-40B4-BE49-F238E27FC236}">
                <a16:creationId xmlns:a16="http://schemas.microsoft.com/office/drawing/2014/main" id="{899BC35A-B820-4D06-A7DA-A137D542C344}"/>
              </a:ext>
            </a:extLst>
          </p:cNvPr>
          <p:cNvSpPr txBox="1"/>
          <p:nvPr/>
        </p:nvSpPr>
        <p:spPr>
          <a:xfrm>
            <a:off x="620131" y="859705"/>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09</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pic>
        <p:nvPicPr>
          <p:cNvPr id="15" name="图片 14">
            <a:extLst>
              <a:ext uri="{FF2B5EF4-FFF2-40B4-BE49-F238E27FC236}">
                <a16:creationId xmlns:a16="http://schemas.microsoft.com/office/drawing/2014/main" id="{47D28D31-4821-FE78-540D-B870C8DE6F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par>
                          <p:cTn id="8" fill="hold">
                            <p:stCondLst>
                              <p:cond delay="500"/>
                            </p:stCondLst>
                            <p:childTnLst>
                              <p:par>
                                <p:cTn id="9" presetID="53" presetClass="entr" presetSubtype="16" fill="hold" grpId="0" nodeType="afterEffect">
                                  <p:stCondLst>
                                    <p:cond delay="0"/>
                                  </p:stCondLst>
                                  <p:iterate type="lt">
                                    <p:tmPct val="10000"/>
                                  </p:iterate>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124649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吉利 </a:t>
            </a:r>
            <a:r>
              <a:rPr lang="en-US" altLang="zh-CN" sz="1600" b="1" dirty="0">
                <a:latin typeface="Calibri" panose="020F0502020204030204" pitchFamily="34" charset="0"/>
                <a:ea typeface="宋体" panose="02010600030101010101" pitchFamily="2" charset="-122"/>
              </a:rPr>
              <a:t>KC-2 </a:t>
            </a:r>
            <a:r>
              <a:rPr lang="zh-CN" altLang="en-US" sz="1600" b="1" dirty="0">
                <a:latin typeface="Calibri" panose="020F0502020204030204" pitchFamily="34" charset="0"/>
                <a:ea typeface="宋体" panose="02010600030101010101" pitchFamily="2" charset="-122"/>
              </a:rPr>
              <a:t>博瑞</a:t>
            </a:r>
            <a:r>
              <a:rPr lang="en-US" altLang="zh-CN" sz="1600" b="1" dirty="0">
                <a:latin typeface="Calibri" panose="020F0502020204030204" pitchFamily="34" charset="0"/>
                <a:ea typeface="宋体" panose="02010600030101010101" pitchFamily="2" charset="-122"/>
              </a:rPr>
              <a:t>GE IP/CNSL </a:t>
            </a:r>
            <a:r>
              <a:rPr lang="zh-CN" altLang="en-US" sz="1600" b="1" dirty="0">
                <a:latin typeface="Calibri" panose="020F0502020204030204" pitchFamily="34" charset="0"/>
                <a:ea typeface="宋体" panose="02010600030101010101" pitchFamily="2" charset="-122"/>
              </a:rPr>
              <a:t>产品设计，工艺布局，投产支持直至</a:t>
            </a:r>
            <a:r>
              <a:rPr lang="en-US" altLang="zh-CN" sz="1600" b="1" dirty="0">
                <a:latin typeface="Calibri" panose="020F0502020204030204" pitchFamily="34" charset="0"/>
                <a:ea typeface="宋体" panose="02010600030101010101" pitchFamily="2" charset="-122"/>
              </a:rPr>
              <a:t>SOP</a:t>
            </a:r>
            <a:r>
              <a:rPr lang="zh-CN" altLang="en-US" sz="1600" b="1" dirty="0">
                <a:latin typeface="Calibri" panose="020F0502020204030204" pitchFamily="34" charset="0"/>
                <a:ea typeface="宋体" panose="02010600030101010101" pitchFamily="2" charset="-122"/>
              </a:rPr>
              <a:t>。</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仪表板本体采用搪塑发泡，装饰板</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副仪表板采用高光漆及手工包覆工艺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0" name="图片 9"/>
          <p:cNvPicPr>
            <a:picLocks noChangeAspect="1"/>
          </p:cNvPicPr>
          <p:nvPr/>
        </p:nvPicPr>
        <p:blipFill rotWithShape="1">
          <a:blip r:embed="rId2"/>
          <a:srcRect/>
          <a:stretch>
            <a:fillRect/>
          </a:stretch>
        </p:blipFill>
        <p:spPr>
          <a:xfrm>
            <a:off x="838622" y="3740949"/>
            <a:ext cx="3468105" cy="1866277"/>
          </a:xfrm>
          <a:prstGeom prst="rect">
            <a:avLst/>
          </a:prstGeom>
        </p:spPr>
      </p:pic>
      <p:pic>
        <p:nvPicPr>
          <p:cNvPr id="13" name="图片 12"/>
          <p:cNvPicPr>
            <a:picLocks noChangeAspect="1"/>
          </p:cNvPicPr>
          <p:nvPr/>
        </p:nvPicPr>
        <p:blipFill rotWithShape="1">
          <a:blip r:embed="rId3"/>
          <a:srcRect/>
          <a:stretch>
            <a:fillRect/>
          </a:stretch>
        </p:blipFill>
        <p:spPr>
          <a:xfrm>
            <a:off x="204880" y="1534770"/>
            <a:ext cx="3332014" cy="1849085"/>
          </a:xfrm>
          <a:prstGeom prst="rect">
            <a:avLst/>
          </a:prstGeom>
        </p:spPr>
      </p:pic>
      <p:pic>
        <p:nvPicPr>
          <p:cNvPr id="14" name="图片 13"/>
          <p:cNvPicPr>
            <a:picLocks noChangeAspect="1"/>
          </p:cNvPicPr>
          <p:nvPr/>
        </p:nvPicPr>
        <p:blipFill>
          <a:blip r:embed="rId4"/>
          <a:stretch>
            <a:fillRect/>
          </a:stretch>
        </p:blipFill>
        <p:spPr>
          <a:xfrm>
            <a:off x="3718942" y="1534771"/>
            <a:ext cx="2362302" cy="1785040"/>
          </a:xfrm>
          <a:prstGeom prst="rect">
            <a:avLst/>
          </a:prstGeom>
        </p:spPr>
      </p:pic>
      <p:pic>
        <p:nvPicPr>
          <p:cNvPr id="11" name="图片 10">
            <a:extLst>
              <a:ext uri="{FF2B5EF4-FFF2-40B4-BE49-F238E27FC236}">
                <a16:creationId xmlns:a16="http://schemas.microsoft.com/office/drawing/2014/main" id="{0B4807AB-90C5-710B-4F91-2DFFF02A3A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234FCC5C-7343-24B0-6B20-D69792BC1EB3}"/>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472439DE-3D94-42E0-990E-C4B31629A951}"/>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7021700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591274" y="189435"/>
            <a:ext cx="2001982" cy="1774340"/>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grpSp>
        <p:nvGrpSpPr>
          <p:cNvPr id="8" name="组合 7"/>
          <p:cNvGrpSpPr/>
          <p:nvPr/>
        </p:nvGrpSpPr>
        <p:grpSpPr>
          <a:xfrm>
            <a:off x="-385514" y="2239387"/>
            <a:ext cx="4373366" cy="880144"/>
            <a:chOff x="7497701" y="1731009"/>
            <a:chExt cx="2177121" cy="879941"/>
          </a:xfrm>
        </p:grpSpPr>
        <p:sp>
          <p:nvSpPr>
            <p:cNvPr id="9" name="文本框 17"/>
            <p:cNvSpPr txBox="1"/>
            <p:nvPr/>
          </p:nvSpPr>
          <p:spPr>
            <a:xfrm>
              <a:off x="7497701" y="1731009"/>
              <a:ext cx="2177121" cy="769263"/>
            </a:xfrm>
            <a:prstGeom prst="rect">
              <a:avLst/>
            </a:prstGeom>
            <a:noFill/>
          </p:spPr>
          <p:txBody>
            <a:bodyPr wrap="square" rtlCol="0">
              <a:spAutoFit/>
            </a:bodyPr>
            <a:lstStyle/>
            <a:p>
              <a:pPr algn="ctr" defTabSz="951230"/>
              <a:r>
                <a:rPr lang="zh-CN" altLang="en-US" sz="4400" b="1" dirty="0">
                  <a:solidFill>
                    <a:srgbClr val="0070C0"/>
                  </a:solidFill>
                  <a:latin typeface="微软雅黑" panose="020B0503020204020204" pitchFamily="34" charset="-122"/>
                </a:rPr>
                <a:t>关于信誉</a:t>
              </a:r>
            </a:p>
          </p:txBody>
        </p:sp>
        <p:sp>
          <p:nvSpPr>
            <p:cNvPr id="10" name="文本框 18"/>
            <p:cNvSpPr txBox="1"/>
            <p:nvPr/>
          </p:nvSpPr>
          <p:spPr>
            <a:xfrm>
              <a:off x="7508478" y="2210932"/>
              <a:ext cx="2155566" cy="400018"/>
            </a:xfrm>
            <a:prstGeom prst="rect">
              <a:avLst/>
            </a:prstGeom>
            <a:noFill/>
          </p:spPr>
          <p:txBody>
            <a:bodyPr wrap="square" rtlCol="0">
              <a:spAutoFit/>
            </a:bodyPr>
            <a:lstStyle/>
            <a:p>
              <a:pPr algn="ctr" defTabSz="951230"/>
              <a:endParaRPr lang="zh-CN" altLang="en-US" sz="2000" b="1" dirty="0">
                <a:solidFill>
                  <a:srgbClr val="0070C0"/>
                </a:solidFill>
                <a:latin typeface="ITC Avant Garde Std XLt" panose="020B0302020202020204" pitchFamily="34" charset="0"/>
                <a:ea typeface="方正正黑简体" panose="02000000000000000000" pitchFamily="2" charset="-122"/>
              </a:endParaRPr>
            </a:p>
          </p:txBody>
        </p:sp>
      </p:grpSp>
      <p:sp>
        <p:nvSpPr>
          <p:cNvPr id="11" name="文本框 15"/>
          <p:cNvSpPr txBox="1"/>
          <p:nvPr/>
        </p:nvSpPr>
        <p:spPr>
          <a:xfrm>
            <a:off x="685748" y="546668"/>
            <a:ext cx="1942808" cy="704643"/>
          </a:xfrm>
          <a:prstGeom prst="rect">
            <a:avLst/>
          </a:prstGeom>
          <a:noFill/>
        </p:spPr>
        <p:txBody>
          <a:bodyPr wrap="square" lIns="88228" tIns="44114" rIns="88228" bIns="44114" rtlCol="0">
            <a:spAutoFit/>
          </a:bodyPr>
          <a:lstStyle/>
          <a:p>
            <a:pPr algn="ctr" defTabSz="951230"/>
            <a:r>
              <a:rPr lang="en-US" altLang="zh-CN" sz="4000" dirty="0">
                <a:solidFill>
                  <a:srgbClr val="0070C0"/>
                </a:solidFill>
                <a:latin typeface="ITC Avant Garde Std Md" panose="020B0602020202020204" pitchFamily="34" charset="0"/>
                <a:ea typeface="宋体" panose="02010600030101010101" pitchFamily="2" charset="-122"/>
              </a:rPr>
              <a:t>10</a:t>
            </a:r>
            <a:endParaRPr lang="zh-CN" altLang="en-US" sz="4000" dirty="0">
              <a:solidFill>
                <a:srgbClr val="0070C0"/>
              </a:solidFill>
              <a:latin typeface="ITC Avant Garde Std Md" panose="020B0602020202020204" pitchFamily="34" charset="0"/>
              <a:ea typeface="宋体" panose="02010600030101010101" pitchFamily="2" charset="-122"/>
            </a:endParaRPr>
          </a:p>
        </p:txBody>
      </p:sp>
      <p:pic>
        <p:nvPicPr>
          <p:cNvPr id="4" name="图片 3">
            <a:extLst>
              <a:ext uri="{FF2B5EF4-FFF2-40B4-BE49-F238E27FC236}">
                <a16:creationId xmlns:a16="http://schemas.microsoft.com/office/drawing/2014/main" id="{C3A8492C-E07D-42A5-ACC2-2C6EDA0143ED}"/>
              </a:ext>
            </a:extLst>
          </p:cNvPr>
          <p:cNvPicPr>
            <a:picLocks noChangeAspect="1"/>
          </p:cNvPicPr>
          <p:nvPr/>
        </p:nvPicPr>
        <p:blipFill rotWithShape="1">
          <a:blip r:embed="rId2">
            <a:extLst>
              <a:ext uri="{28A0092B-C50C-407E-A947-70E740481C1C}">
                <a14:useLocalDpi xmlns:a14="http://schemas.microsoft.com/office/drawing/2010/main" val="0"/>
              </a:ext>
            </a:extLst>
          </a:blip>
          <a:srcRect l="8631" r="6789"/>
          <a:stretch/>
        </p:blipFill>
        <p:spPr>
          <a:xfrm>
            <a:off x="5754289" y="2727762"/>
            <a:ext cx="4896545" cy="3417881"/>
          </a:xfrm>
          <a:prstGeom prst="rect">
            <a:avLst/>
          </a:prstGeom>
        </p:spPr>
      </p:pic>
      <p:pic>
        <p:nvPicPr>
          <p:cNvPr id="13" name="图片 12">
            <a:extLst>
              <a:ext uri="{FF2B5EF4-FFF2-40B4-BE49-F238E27FC236}">
                <a16:creationId xmlns:a16="http://schemas.microsoft.com/office/drawing/2014/main" id="{E49C15D0-9094-45D5-A360-43C3824C13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109" r="2266" b="64024"/>
          <a:stretch/>
        </p:blipFill>
        <p:spPr>
          <a:xfrm>
            <a:off x="591273" y="4684365"/>
            <a:ext cx="2592288" cy="1485601"/>
          </a:xfrm>
          <a:prstGeom prst="rect">
            <a:avLst/>
          </a:prstGeom>
        </p:spPr>
      </p:pic>
      <p:pic>
        <p:nvPicPr>
          <p:cNvPr id="3" name="图片 2">
            <a:extLst>
              <a:ext uri="{FF2B5EF4-FFF2-40B4-BE49-F238E27FC236}">
                <a16:creationId xmlns:a16="http://schemas.microsoft.com/office/drawing/2014/main" id="{305B7784-7AC9-4B9D-A2D2-3223C6FCB7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273" y="3161889"/>
            <a:ext cx="2621507" cy="1280271"/>
          </a:xfrm>
          <a:prstGeom prst="rect">
            <a:avLst/>
          </a:prstGeom>
        </p:spPr>
      </p:pic>
      <p:pic>
        <p:nvPicPr>
          <p:cNvPr id="12" name="图片 11">
            <a:extLst>
              <a:ext uri="{FF2B5EF4-FFF2-40B4-BE49-F238E27FC236}">
                <a16:creationId xmlns:a16="http://schemas.microsoft.com/office/drawing/2014/main" id="{1F443C36-CD3D-6AF0-16E3-CF1DAD0C2F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Tree>
    <p:extLst>
      <p:ext uri="{BB962C8B-B14F-4D97-AF65-F5344CB8AC3E}">
        <p14:creationId xmlns:p14="http://schemas.microsoft.com/office/powerpoint/2010/main" val="10229629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50"/>
                            </p:stCondLst>
                            <p:childTnLst>
                              <p:par>
                                <p:cTn id="11" presetID="16" presetClass="entr" presetSubtype="37"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out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1"/>
          <p:cNvSpPr txBox="1"/>
          <p:nvPr/>
        </p:nvSpPr>
        <p:spPr>
          <a:xfrm>
            <a:off x="5375126" y="2220754"/>
            <a:ext cx="6264696" cy="1785104"/>
          </a:xfrm>
          <a:prstGeom prst="rect">
            <a:avLst/>
          </a:prstGeom>
          <a:noFill/>
        </p:spPr>
        <p:txBody>
          <a:bodyPr wrap="square" rtlCol="0">
            <a:spAutoFit/>
          </a:bodyPr>
          <a:lstStyle/>
          <a:p>
            <a:r>
              <a:rPr lang="en-US" altLang="zh-CN" sz="11000" dirty="0">
                <a:solidFill>
                  <a:srgbClr val="005292"/>
                </a:solidFill>
                <a:cs typeface="+mn-ea"/>
                <a:sym typeface="+mn-lt"/>
              </a:rPr>
              <a:t>THANKS</a:t>
            </a:r>
            <a:endParaRPr lang="zh-CN" altLang="en-US" sz="11000" dirty="0">
              <a:solidFill>
                <a:srgbClr val="005292"/>
              </a:solidFill>
              <a:cs typeface="+mn-ea"/>
              <a:sym typeface="+mn-lt"/>
            </a:endParaRPr>
          </a:p>
        </p:txBody>
      </p:sp>
      <p:sp>
        <p:nvSpPr>
          <p:cNvPr id="6" name="TextBox 2"/>
          <p:cNvSpPr txBox="1"/>
          <p:nvPr/>
        </p:nvSpPr>
        <p:spPr>
          <a:xfrm>
            <a:off x="5879182" y="3918754"/>
            <a:ext cx="7560840" cy="1938992"/>
          </a:xfrm>
          <a:prstGeom prst="rect">
            <a:avLst/>
          </a:prstGeom>
          <a:noFill/>
        </p:spPr>
        <p:txBody>
          <a:bodyPr wrap="square" rtlCol="0">
            <a:spAutoFit/>
          </a:bodyPr>
          <a:lstStyle/>
          <a:p>
            <a:r>
              <a:rPr lang="zh-CN" altLang="en-US" sz="4000" b="1" dirty="0">
                <a:solidFill>
                  <a:srgbClr val="005292"/>
                </a:solidFill>
                <a:cs typeface="+mn-ea"/>
                <a:sym typeface="+mn-lt"/>
              </a:rPr>
              <a:t>谢谢观赏  感谢聆听</a:t>
            </a:r>
            <a:endParaRPr lang="en-US" altLang="zh-CN" sz="4000" b="1" dirty="0">
              <a:solidFill>
                <a:srgbClr val="005292"/>
              </a:solidFill>
              <a:cs typeface="+mn-ea"/>
              <a:sym typeface="+mn-lt"/>
            </a:endParaRPr>
          </a:p>
          <a:p>
            <a:r>
              <a:rPr lang="zh-CN" altLang="en-US" sz="4000" b="1" dirty="0">
                <a:solidFill>
                  <a:srgbClr val="005292"/>
                </a:solidFill>
                <a:cs typeface="+mn-ea"/>
                <a:sym typeface="+mn-lt"/>
              </a:rPr>
              <a:t>李有义</a:t>
            </a:r>
            <a:r>
              <a:rPr lang="en-US" altLang="zh-CN" sz="4000" b="1" dirty="0">
                <a:solidFill>
                  <a:srgbClr val="005292"/>
                </a:solidFill>
                <a:cs typeface="+mn-ea"/>
                <a:sym typeface="+mn-lt"/>
              </a:rPr>
              <a:t>:18912909661</a:t>
            </a:r>
          </a:p>
          <a:p>
            <a:r>
              <a:rPr lang="zh-CN" altLang="en-US" sz="4000" b="1" dirty="0">
                <a:solidFill>
                  <a:srgbClr val="005292"/>
                </a:solidFill>
                <a:cs typeface="+mn-ea"/>
                <a:sym typeface="+mn-lt"/>
              </a:rPr>
              <a:t>微信同号</a:t>
            </a:r>
          </a:p>
        </p:txBody>
      </p:sp>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9542" y="621482"/>
            <a:ext cx="2400300" cy="7810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type="lt">
                                    <p:tmPct val="73333"/>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2333"/>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6"/>
                                        </p:tgtEl>
                                        <p:attrNameLst>
                                          <p:attrName>ppt_y</p:attrName>
                                        </p:attrNameLst>
                                      </p:cBhvr>
                                      <p:tavLst>
                                        <p:tav tm="0">
                                          <p:val>
                                            <p:strVal val="#ppt_y"/>
                                          </p:val>
                                        </p:tav>
                                        <p:tav tm="100000">
                                          <p:val>
                                            <p:strVal val="#ppt_y"/>
                                          </p:val>
                                        </p:tav>
                                      </p:tavLst>
                                    </p:anim>
                                    <p:anim calcmode="lin" valueType="num">
                                      <p:cBhvr>
                                        <p:cTn id="14"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124649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吉利 </a:t>
            </a:r>
            <a:r>
              <a:rPr lang="en-US" altLang="zh-CN" sz="1600" b="1" dirty="0">
                <a:latin typeface="Calibri" panose="020F0502020204030204" pitchFamily="34" charset="0"/>
                <a:ea typeface="宋体" panose="02010600030101010101" pitchFamily="2" charset="-122"/>
              </a:rPr>
              <a:t>KX11 </a:t>
            </a:r>
            <a:r>
              <a:rPr lang="zh-CN" altLang="en-US" sz="1600" b="1" dirty="0">
                <a:latin typeface="Calibri" panose="020F0502020204030204" pitchFamily="34" charset="0"/>
                <a:ea typeface="宋体" panose="02010600030101010101" pitchFamily="2" charset="-122"/>
              </a:rPr>
              <a:t>星越</a:t>
            </a:r>
            <a:r>
              <a:rPr lang="en-US" altLang="zh-CN" sz="1600" b="1" dirty="0">
                <a:latin typeface="Calibri" panose="020F0502020204030204" pitchFamily="34" charset="0"/>
                <a:ea typeface="宋体" panose="02010600030101010101" pitchFamily="2" charset="-122"/>
              </a:rPr>
              <a:t>L IP/CNSL </a:t>
            </a:r>
            <a:r>
              <a:rPr lang="zh-CN" altLang="en-US" sz="1600" b="1" dirty="0">
                <a:latin typeface="Calibri" panose="020F0502020204030204" pitchFamily="34" charset="0"/>
                <a:ea typeface="宋体" panose="02010600030101010101" pitchFamily="2" charset="-122"/>
              </a:rPr>
              <a:t>产品设计，工艺布局，投产支持直至</a:t>
            </a:r>
            <a:r>
              <a:rPr lang="en-US" altLang="zh-CN" sz="1600" b="1" dirty="0">
                <a:latin typeface="Calibri" panose="020F0502020204030204" pitchFamily="34" charset="0"/>
                <a:ea typeface="宋体" panose="02010600030101010101" pitchFamily="2" charset="-122"/>
              </a:rPr>
              <a:t>SOP</a:t>
            </a:r>
            <a:r>
              <a:rPr lang="zh-CN" altLang="en-US" sz="1600" b="1" dirty="0">
                <a:latin typeface="Calibri" panose="020F0502020204030204" pitchFamily="34" charset="0"/>
                <a:ea typeface="宋体" panose="02010600030101010101" pitchFamily="2" charset="-122"/>
              </a:rPr>
              <a:t>。</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仪表板本体采用搪塑发泡，装饰板</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副仪表板采用高光漆及手工包覆工艺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2050" name="Picture 2">
            <a:extLst>
              <a:ext uri="{FF2B5EF4-FFF2-40B4-BE49-F238E27FC236}">
                <a16:creationId xmlns:a16="http://schemas.microsoft.com/office/drawing/2014/main" id="{D24BAE88-5675-4A54-8DE8-B1A876FBE64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9668" y="1534770"/>
            <a:ext cx="4188773" cy="31417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C2AB88A-1DF1-4802-A584-C3387C5CE1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08" t="22374" r="5121" b="11160"/>
          <a:stretch/>
        </p:blipFill>
        <p:spPr bwMode="auto">
          <a:xfrm>
            <a:off x="5447134" y="3429794"/>
            <a:ext cx="5328592" cy="2985749"/>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14E4A0C9-304F-77F2-E8C9-292B785987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DADD7F63-A964-8CFD-9811-56C0A85D8372}"/>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1F31496C-B923-E803-72D4-14114C2B5C62}"/>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6617195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124649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高合</a:t>
            </a:r>
            <a:r>
              <a:rPr lang="en-US" altLang="zh-CN" sz="1600" b="1" dirty="0">
                <a:latin typeface="Calibri" panose="020F0502020204030204" pitchFamily="34" charset="0"/>
                <a:ea typeface="宋体" panose="02010600030101010101" pitchFamily="2" charset="-122"/>
              </a:rPr>
              <a:t>VX1 IP/CNSL </a:t>
            </a:r>
            <a:r>
              <a:rPr lang="zh-CN" altLang="en-US" sz="1600" b="1" dirty="0">
                <a:latin typeface="Calibri" panose="020F0502020204030204" pitchFamily="34" charset="0"/>
                <a:ea typeface="宋体" panose="02010600030101010101" pitchFamily="2" charset="-122"/>
              </a:rPr>
              <a:t>产品设计，工艺布局，投产支持直至</a:t>
            </a:r>
            <a:r>
              <a:rPr lang="en-US" altLang="zh-CN" sz="1600" b="1" dirty="0">
                <a:latin typeface="Calibri" panose="020F0502020204030204" pitchFamily="34" charset="0"/>
                <a:ea typeface="宋体" panose="02010600030101010101" pitchFamily="2" charset="-122"/>
              </a:rPr>
              <a:t>SOP</a:t>
            </a:r>
            <a:r>
              <a:rPr lang="zh-CN" altLang="en-US" sz="1600" b="1" dirty="0">
                <a:latin typeface="Calibri" panose="020F0502020204030204" pitchFamily="34" charset="0"/>
                <a:ea typeface="宋体" panose="02010600030101010101" pitchFamily="2" charset="-122"/>
              </a:rPr>
              <a:t>。</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仪表板本体采用包覆，装饰板</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副仪表板采用高光漆及手工包覆工艺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3074" name="Picture 2">
            <a:extLst>
              <a:ext uri="{FF2B5EF4-FFF2-40B4-BE49-F238E27FC236}">
                <a16:creationId xmlns:a16="http://schemas.microsoft.com/office/drawing/2014/main" id="{D404D5C3-AF6A-460D-9C7F-14D7770D7E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70" t="24926" r="2759" b="11160"/>
          <a:stretch/>
        </p:blipFill>
        <p:spPr bwMode="auto">
          <a:xfrm>
            <a:off x="4853233" y="3508917"/>
            <a:ext cx="5345693" cy="288032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73988663-EEBF-47DC-A9DA-B74B974013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7" t="19946" r="-390"/>
          <a:stretch/>
        </p:blipFill>
        <p:spPr bwMode="auto">
          <a:xfrm>
            <a:off x="343854" y="1534770"/>
            <a:ext cx="4320480" cy="2594344"/>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931E384D-89C5-EA1F-5CA0-578DA7C75D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064E0704-585E-5048-9D34-84FF90B07B69}"/>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B4A5A5B0-F9C8-ED81-9560-1A3BA2162D6D}"/>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0562999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124649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蔚来</a:t>
            </a:r>
            <a:r>
              <a:rPr lang="en-US" altLang="zh-CN" sz="1600" b="1" dirty="0">
                <a:latin typeface="Calibri" panose="020F0502020204030204" pitchFamily="34" charset="0"/>
                <a:ea typeface="宋体" panose="02010600030101010101" pitchFamily="2" charset="-122"/>
              </a:rPr>
              <a:t>Force IP/CNSL</a:t>
            </a:r>
            <a:r>
              <a:rPr lang="zh-CN" altLang="en-US" sz="1600" b="1" dirty="0">
                <a:latin typeface="Calibri" panose="020F0502020204030204" pitchFamily="34" charset="0"/>
                <a:ea typeface="宋体" panose="02010600030101010101" pitchFamily="2" charset="-122"/>
              </a:rPr>
              <a:t>产品设计，工艺布局，投产支持直至</a:t>
            </a:r>
            <a:r>
              <a:rPr lang="en-US" altLang="zh-CN" sz="1600" b="1" dirty="0">
                <a:latin typeface="Calibri" panose="020F0502020204030204" pitchFamily="34" charset="0"/>
                <a:ea typeface="宋体" panose="02010600030101010101" pitchFamily="2" charset="-122"/>
              </a:rPr>
              <a:t>SOP</a:t>
            </a:r>
            <a:r>
              <a:rPr lang="zh-CN" altLang="en-US" sz="1600" b="1" dirty="0">
                <a:latin typeface="Calibri" panose="020F0502020204030204" pitchFamily="34" charset="0"/>
                <a:ea typeface="宋体" panose="02010600030101010101" pitchFamily="2" charset="-122"/>
              </a:rPr>
              <a:t>。</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仪表板本体采用包覆，装饰板</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副仪表板采用木纹漆及手工包覆工艺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4098" name="Picture 2">
            <a:extLst>
              <a:ext uri="{FF2B5EF4-FFF2-40B4-BE49-F238E27FC236}">
                <a16:creationId xmlns:a16="http://schemas.microsoft.com/office/drawing/2014/main" id="{56BB4284-9233-4A17-AF1A-864D48D9F1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207" t="22374" r="3545" b="18508"/>
          <a:stretch/>
        </p:blipFill>
        <p:spPr bwMode="auto">
          <a:xfrm>
            <a:off x="6095206" y="3302539"/>
            <a:ext cx="5062067" cy="266429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7B6FCA11-1F31-4347-B886-A3DA00A444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08" t="22373" r="5121" b="1713"/>
          <a:stretch/>
        </p:blipFill>
        <p:spPr bwMode="auto">
          <a:xfrm>
            <a:off x="622598" y="1504188"/>
            <a:ext cx="4471617" cy="2861710"/>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98C30080-95A1-5143-B8C4-7DCDAE7D51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1B614446-9F0F-351F-7FC6-C57F08328722}"/>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45B8AB07-23DF-D069-BF7A-A6193A4C2C3D}"/>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5056416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100027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比亚迪 海豚 </a:t>
            </a:r>
            <a:r>
              <a:rPr lang="en-US" altLang="zh-CN" sz="1600" b="1" dirty="0">
                <a:latin typeface="Calibri" panose="020F0502020204030204" pitchFamily="34" charset="0"/>
                <a:ea typeface="宋体" panose="02010600030101010101" pitchFamily="2" charset="-122"/>
              </a:rPr>
              <a:t>IP/CNSL</a:t>
            </a:r>
            <a:r>
              <a:rPr lang="zh-CN" altLang="en-US" sz="1600" b="1" dirty="0">
                <a:latin typeface="Calibri" panose="020F0502020204030204" pitchFamily="34" charset="0"/>
                <a:ea typeface="宋体" panose="02010600030101010101" pitchFamily="2" charset="-122"/>
              </a:rPr>
              <a:t>产品设计。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仪表板本体采用包覆，装饰板</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副仪表板采用木纹漆及手工包覆工艺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026" name="Picture 2" descr="2021款 405km 时尚版">
            <a:extLst>
              <a:ext uri="{FF2B5EF4-FFF2-40B4-BE49-F238E27FC236}">
                <a16:creationId xmlns:a16="http://schemas.microsoft.com/office/drawing/2014/main" id="{8B1370D1-9AA5-4A1F-881F-B29F350A61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1230" y="3069754"/>
            <a:ext cx="4572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D78CC68-1B30-4D9F-B170-FA8CA2B3E0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582" y="1710424"/>
            <a:ext cx="5040560" cy="3780639"/>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9B9FD97A-4922-04C6-2D93-7C803B55FD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6BCFC2E2-9965-4AEA-D2EF-E3F1152BF033}"/>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4F087809-1E70-0DD8-5034-5B6A417471E2}"/>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6797384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100027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比亚迪 秦 </a:t>
            </a:r>
            <a:r>
              <a:rPr lang="en-US" altLang="zh-CN" sz="1600" b="1" dirty="0">
                <a:latin typeface="Calibri" panose="020F0502020204030204" pitchFamily="34" charset="0"/>
                <a:ea typeface="宋体" panose="02010600030101010101" pitchFamily="2" charset="-122"/>
              </a:rPr>
              <a:t>IP/CNSL/DP</a:t>
            </a:r>
            <a:r>
              <a:rPr lang="zh-CN" altLang="en-US" sz="1600" b="1" dirty="0">
                <a:latin typeface="Calibri" panose="020F0502020204030204" pitchFamily="34" charset="0"/>
                <a:ea typeface="宋体" panose="02010600030101010101" pitchFamily="2" charset="-122"/>
              </a:rPr>
              <a:t> 产品设计。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仪表板本体采用包覆，装饰板</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副仪表板采用木纹漆及手工包覆工艺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2050" name="Picture 2">
            <a:extLst>
              <a:ext uri="{FF2B5EF4-FFF2-40B4-BE49-F238E27FC236}">
                <a16:creationId xmlns:a16="http://schemas.microsoft.com/office/drawing/2014/main" id="{DC295C3D-B3A7-488C-A34F-81DC8C9E25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782" t="32154" r="8271" b="18508"/>
          <a:stretch/>
        </p:blipFill>
        <p:spPr bwMode="auto">
          <a:xfrm>
            <a:off x="4943078" y="3069754"/>
            <a:ext cx="7128792" cy="33843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9599DEF1-6A71-4E6D-AE3F-98A2A31D42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575" y="1481938"/>
            <a:ext cx="4406478" cy="3305050"/>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907D4EE0-5FFD-4E4C-AFB8-92890FC9A0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82BBF26F-6CBC-C699-81CE-D8D96F977C76}"/>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78E66A70-F947-3B4F-332C-E2626DC34636}"/>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9693652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100027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驱逐舰 </a:t>
            </a:r>
            <a:r>
              <a:rPr lang="en-US" altLang="zh-CN" sz="1600" b="1" dirty="0">
                <a:latin typeface="Calibri" panose="020F0502020204030204" pitchFamily="34" charset="0"/>
                <a:ea typeface="宋体" panose="02010600030101010101" pitchFamily="2" charset="-122"/>
              </a:rPr>
              <a:t>05 IP/CNSL/DP </a:t>
            </a:r>
            <a:r>
              <a:rPr lang="zh-CN" altLang="en-US" sz="1600" b="1" dirty="0">
                <a:latin typeface="Calibri" panose="020F0502020204030204" pitchFamily="34" charset="0"/>
                <a:ea typeface="宋体" panose="02010600030101010101" pitchFamily="2" charset="-122"/>
              </a:rPr>
              <a:t>产品设计。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仪表板本体采用包覆，装饰板</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副仪表板采用木纹漆及手工包覆工艺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3074" name="Picture 2">
            <a:extLst>
              <a:ext uri="{FF2B5EF4-FFF2-40B4-BE49-F238E27FC236}">
                <a16:creationId xmlns:a16="http://schemas.microsoft.com/office/drawing/2014/main" id="{C9AE45A9-452C-4E76-9A45-B26DCCEAC3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44" t="25856" r="14570" b="29005"/>
          <a:stretch/>
        </p:blipFill>
        <p:spPr bwMode="auto">
          <a:xfrm>
            <a:off x="5735166" y="3069754"/>
            <a:ext cx="6336704" cy="309634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6E42EE66-013A-409E-8E09-6CC06D202CE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756" r="1184"/>
          <a:stretch/>
        </p:blipFill>
        <p:spPr bwMode="auto">
          <a:xfrm>
            <a:off x="343854" y="1583114"/>
            <a:ext cx="5181859" cy="2998808"/>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78891280-AAE8-C0AA-4BC3-DC1E7656D0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51CD51FD-4362-4EB4-E975-CDD4981BD07F}"/>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017B2525-9051-705C-D995-8089E39C779B}"/>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6654778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100027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海豹 </a:t>
            </a:r>
            <a:r>
              <a:rPr lang="en-US" altLang="zh-CN" sz="1600" b="1" dirty="0">
                <a:latin typeface="Calibri" panose="020F0502020204030204" pitchFamily="34" charset="0"/>
                <a:ea typeface="宋体" panose="02010600030101010101" pitchFamily="2" charset="-122"/>
              </a:rPr>
              <a:t>IP/CNSL/DP </a:t>
            </a:r>
            <a:r>
              <a:rPr lang="zh-CN" altLang="en-US" sz="1600" b="1" dirty="0">
                <a:latin typeface="Calibri" panose="020F0502020204030204" pitchFamily="34" charset="0"/>
                <a:ea typeface="宋体" panose="02010600030101010101" pitchFamily="2" charset="-122"/>
              </a:rPr>
              <a:t>产品设计。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仪表板本体采用包覆，装饰板</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副仪表板采用木纹漆及手工包覆工艺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3" name="图片 2">
            <a:extLst>
              <a:ext uri="{FF2B5EF4-FFF2-40B4-BE49-F238E27FC236}">
                <a16:creationId xmlns:a16="http://schemas.microsoft.com/office/drawing/2014/main" id="{3C7EA300-248A-DAAE-725D-DFD06EB015B0}"/>
              </a:ext>
            </a:extLst>
          </p:cNvPr>
          <p:cNvPicPr>
            <a:picLocks noChangeAspect="1"/>
          </p:cNvPicPr>
          <p:nvPr/>
        </p:nvPicPr>
        <p:blipFill rotWithShape="1">
          <a:blip r:embed="rId2">
            <a:extLst>
              <a:ext uri="{28A0092B-C50C-407E-A947-70E740481C1C}">
                <a14:useLocalDpi xmlns:a14="http://schemas.microsoft.com/office/drawing/2010/main" val="0"/>
              </a:ext>
            </a:extLst>
          </a:blip>
          <a:srcRect l="15457" t="37141" r="18068" b="24609"/>
          <a:stretch/>
        </p:blipFill>
        <p:spPr>
          <a:xfrm>
            <a:off x="5525713" y="2853730"/>
            <a:ext cx="6203726" cy="2677202"/>
          </a:xfrm>
          <a:prstGeom prst="rect">
            <a:avLst/>
          </a:prstGeom>
        </p:spPr>
      </p:pic>
      <p:pic>
        <p:nvPicPr>
          <p:cNvPr id="5" name="图片 4">
            <a:extLst>
              <a:ext uri="{FF2B5EF4-FFF2-40B4-BE49-F238E27FC236}">
                <a16:creationId xmlns:a16="http://schemas.microsoft.com/office/drawing/2014/main" id="{30517311-95D1-F14E-3EF2-8426A70241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055" y="1534770"/>
            <a:ext cx="4267200" cy="3200400"/>
          </a:xfrm>
          <a:prstGeom prst="rect">
            <a:avLst/>
          </a:prstGeom>
        </p:spPr>
      </p:pic>
      <p:pic>
        <p:nvPicPr>
          <p:cNvPr id="10" name="图片 9">
            <a:extLst>
              <a:ext uri="{FF2B5EF4-FFF2-40B4-BE49-F238E27FC236}">
                <a16:creationId xmlns:a16="http://schemas.microsoft.com/office/drawing/2014/main" id="{5F25AC42-84FA-9D8E-B09D-80223D0B5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C199F260-9795-82B7-261C-D4D3D97A87D8}"/>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4" name="文本框 15">
            <a:extLst>
              <a:ext uri="{FF2B5EF4-FFF2-40B4-BE49-F238E27FC236}">
                <a16:creationId xmlns:a16="http://schemas.microsoft.com/office/drawing/2014/main" id="{F03E622D-50C7-8120-90EF-DEC3BCEB7761}"/>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9781785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75405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福特锐界前端模块产品设计，工艺布局，投产支持直至量产。</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5" name="图片 14"/>
          <p:cNvPicPr>
            <a:picLocks noChangeAspect="1"/>
          </p:cNvPicPr>
          <p:nvPr/>
        </p:nvPicPr>
        <p:blipFill>
          <a:blip r:embed="rId2"/>
          <a:stretch>
            <a:fillRect/>
          </a:stretch>
        </p:blipFill>
        <p:spPr>
          <a:xfrm>
            <a:off x="2805624" y="4155904"/>
            <a:ext cx="3274454" cy="1911973"/>
          </a:xfrm>
          <a:prstGeom prst="rect">
            <a:avLst/>
          </a:prstGeom>
        </p:spPr>
      </p:pic>
      <p:pic>
        <p:nvPicPr>
          <p:cNvPr id="16" name="图片 15"/>
          <p:cNvPicPr>
            <a:picLocks noChangeAspect="1"/>
          </p:cNvPicPr>
          <p:nvPr/>
        </p:nvPicPr>
        <p:blipFill>
          <a:blip r:embed="rId3"/>
          <a:srcRect/>
          <a:stretch>
            <a:fillRect/>
          </a:stretch>
        </p:blipFill>
        <p:spPr bwMode="auto">
          <a:xfrm>
            <a:off x="6743278" y="4288257"/>
            <a:ext cx="2128793" cy="1647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p:cNvPicPr>
            <a:picLocks noChangeAspect="1"/>
          </p:cNvPicPr>
          <p:nvPr/>
        </p:nvPicPr>
        <p:blipFill>
          <a:blip r:embed="rId4"/>
          <a:stretch>
            <a:fillRect/>
          </a:stretch>
        </p:blipFill>
        <p:spPr>
          <a:xfrm>
            <a:off x="-499713" y="1031207"/>
            <a:ext cx="6090864" cy="2758628"/>
          </a:xfrm>
          <a:prstGeom prst="rect">
            <a:avLst/>
          </a:prstGeom>
        </p:spPr>
      </p:pic>
      <p:pic>
        <p:nvPicPr>
          <p:cNvPr id="11" name="图片 10">
            <a:extLst>
              <a:ext uri="{FF2B5EF4-FFF2-40B4-BE49-F238E27FC236}">
                <a16:creationId xmlns:a16="http://schemas.microsoft.com/office/drawing/2014/main" id="{E5F876C3-EDE5-5855-5FD6-9CE1244CB5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0223760D-1BEB-B079-3F8D-51D3BD3ED9E6}"/>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外饰</a:t>
            </a:r>
          </a:p>
        </p:txBody>
      </p:sp>
      <p:sp>
        <p:nvSpPr>
          <p:cNvPr id="3" name="文本框 15">
            <a:extLst>
              <a:ext uri="{FF2B5EF4-FFF2-40B4-BE49-F238E27FC236}">
                <a16:creationId xmlns:a16="http://schemas.microsoft.com/office/drawing/2014/main" id="{49417DA0-0DFA-3CE8-DA4B-A44E260B5976}"/>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02</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6671270" y="1839223"/>
            <a:ext cx="4859116" cy="5047536"/>
          </a:xfrm>
          <a:prstGeom prst="rect">
            <a:avLst/>
          </a:prstGeom>
          <a:noFill/>
        </p:spPr>
        <p:txBody>
          <a:bodyPr wrap="square" rtlCol="0">
            <a:spAutoFit/>
          </a:bodyPr>
          <a:lstStyle/>
          <a:p>
            <a:pPr>
              <a:spcBef>
                <a:spcPct val="50000"/>
              </a:spcBef>
            </a:pPr>
            <a:r>
              <a:rPr lang="zh-CN" altLang="en-US" sz="1400" dirty="0"/>
              <a:t>       常州耀邦汽车科技有限公司</a:t>
            </a:r>
            <a:r>
              <a:rPr lang="zh-CN" altLang="zh-CN" sz="1400" dirty="0"/>
              <a:t> </a:t>
            </a:r>
            <a:r>
              <a:rPr lang="zh-CN" altLang="en-US" sz="1400" dirty="0"/>
              <a:t>成立</a:t>
            </a:r>
            <a:r>
              <a:rPr lang="zh-CN" altLang="zh-CN" sz="1400" dirty="0"/>
              <a:t>于201</a:t>
            </a:r>
            <a:r>
              <a:rPr lang="en-US" altLang="zh-CN" sz="1400" dirty="0"/>
              <a:t>5</a:t>
            </a:r>
            <a:r>
              <a:rPr lang="zh-CN" altLang="zh-CN" sz="1400" dirty="0"/>
              <a:t>年</a:t>
            </a:r>
            <a:r>
              <a:rPr lang="zh-CN" altLang="en-US" sz="1400" dirty="0"/>
              <a:t>。</a:t>
            </a:r>
            <a:r>
              <a:rPr lang="zh-CN" altLang="zh-CN" sz="1400" dirty="0"/>
              <a:t>是专业的汽车设计和汽车</a:t>
            </a:r>
            <a:r>
              <a:rPr lang="zh-CN" altLang="en-US" sz="1400" dirty="0"/>
              <a:t>工程服务</a:t>
            </a:r>
            <a:r>
              <a:rPr lang="zh-CN" altLang="zh-CN" sz="1400" dirty="0"/>
              <a:t>咨询公司，由众多汽车内饰和车身资深的工程师组成，核心员工都曾服务于国外知名汽车企业及研发中心，</a:t>
            </a:r>
            <a:r>
              <a:rPr lang="zh-CN" altLang="en-US" sz="1400" dirty="0"/>
              <a:t>目前公司研发人员有</a:t>
            </a:r>
            <a:r>
              <a:rPr lang="en-US" altLang="zh-CN" sz="1400" dirty="0"/>
              <a:t>176</a:t>
            </a:r>
            <a:r>
              <a:rPr lang="zh-CN" altLang="en-US" sz="1400" dirty="0"/>
              <a:t>人，</a:t>
            </a:r>
            <a:r>
              <a:rPr lang="zh-CN" altLang="zh-CN" sz="1400" dirty="0"/>
              <a:t>7年以上设计经验工程师占</a:t>
            </a:r>
            <a:r>
              <a:rPr lang="en-US" altLang="zh-CN" sz="1400" dirty="0"/>
              <a:t>50</a:t>
            </a:r>
            <a:r>
              <a:rPr lang="zh-CN" altLang="zh-CN" sz="1400" dirty="0"/>
              <a:t>%。虽然公司比较年轻，但多年经验组合带来不同</a:t>
            </a:r>
            <a:r>
              <a:rPr lang="zh-CN" altLang="en-US" sz="1400" dirty="0"/>
              <a:t>于</a:t>
            </a:r>
            <a:r>
              <a:rPr lang="zh-CN" altLang="zh-CN" sz="1400" dirty="0"/>
              <a:t>其它设计公司的开发历程。</a:t>
            </a:r>
            <a:r>
              <a:rPr lang="zh-CN" altLang="en-US" sz="1400" dirty="0"/>
              <a:t>耀邦</a:t>
            </a:r>
            <a:r>
              <a:rPr lang="zh-CN" altLang="zh-CN" sz="1400" dirty="0"/>
              <a:t>专注于汽车内饰和车身的设计和工程支持，尤其在中高端汽车内饰方面，</a:t>
            </a:r>
            <a:r>
              <a:rPr lang="zh-CN" altLang="en-US" sz="1400" dirty="0"/>
              <a:t>耀邦</a:t>
            </a:r>
            <a:r>
              <a:rPr lang="zh-CN" altLang="zh-CN" sz="1400" dirty="0"/>
              <a:t>多年从国际主流车型所总结得来的经验会为客户提供更高层次的设计和工程支持 。</a:t>
            </a:r>
          </a:p>
          <a:p>
            <a:pPr>
              <a:spcBef>
                <a:spcPct val="50000"/>
              </a:spcBef>
            </a:pPr>
            <a:r>
              <a:rPr lang="zh-CN" altLang="zh-CN" sz="1400" dirty="0"/>
              <a:t>　</a:t>
            </a:r>
            <a:r>
              <a:rPr lang="en-US" altLang="zh-CN" sz="1400" dirty="0"/>
              <a:t>   </a:t>
            </a:r>
            <a:r>
              <a:rPr lang="zh-CN" altLang="zh-CN" sz="1400" dirty="0"/>
              <a:t>在汽车设计领域，</a:t>
            </a:r>
            <a:r>
              <a:rPr lang="zh-CN" altLang="en-US" sz="1400" dirty="0"/>
              <a:t>耀邦</a:t>
            </a:r>
            <a:r>
              <a:rPr lang="zh-CN" altLang="zh-CN" sz="1400" dirty="0"/>
              <a:t>以国际合作为背景，运用当今汽车工业最先进的计算机辅助造型(CAS)、计算机辅助工程(CAE)、计算机辅助设计(CAD)和计算机辅助制造(CAM)软件进行设计开发，力求将汽车设计行业积累的丰富经验回馈给汽车及零部件制造企业。在整车设计开发过程中，</a:t>
            </a:r>
            <a:r>
              <a:rPr lang="zh-CN" altLang="en-US" sz="1400" dirty="0"/>
              <a:t>耀邦</a:t>
            </a:r>
            <a:r>
              <a:rPr lang="zh-CN" altLang="zh-CN" sz="1400" dirty="0"/>
              <a:t>将完成概念设计、内饰工程设计、车身附件工程设计、等诸多相关项目的设计工作，从而大大加快了整车开发进度和汽车推出的速度，降低了汽车整车的开发风险，为企业赢得了时间和效益。</a:t>
            </a:r>
          </a:p>
          <a:p>
            <a:pPr>
              <a:spcBef>
                <a:spcPct val="50000"/>
              </a:spcBef>
            </a:pPr>
            <a:r>
              <a:rPr lang="zh-CN" altLang="zh-CN" sz="1400" dirty="0"/>
              <a:t>　</a:t>
            </a:r>
            <a:r>
              <a:rPr lang="en-US" altLang="zh-CN" sz="1400" dirty="0"/>
              <a:t>   </a:t>
            </a:r>
            <a:r>
              <a:rPr lang="zh-CN" altLang="en-US" sz="1400" dirty="0"/>
              <a:t>耀邦</a:t>
            </a:r>
            <a:r>
              <a:rPr lang="zh-CN" altLang="zh-CN" sz="1400" dirty="0"/>
              <a:t>深知汽车设计是一项创意工程，因此一贯坚持汽车设计的自主创新，在设计过程中时常引入新的设计理念，在满足客户预期要求的前提下，创造更高的附加价值。</a:t>
            </a:r>
          </a:p>
          <a:p>
            <a:pPr defTabSz="951230"/>
            <a:endParaRPr lang="zh-CN" altLang="en-US" sz="1400" dirty="0">
              <a:solidFill>
                <a:prstClr val="black">
                  <a:lumMod val="65000"/>
                  <a:lumOff val="35000"/>
                </a:prstClr>
              </a:solidFill>
              <a:latin typeface="微软雅黑" panose="020B0503020204020204" pitchFamily="34" charset="-122"/>
            </a:endParaRPr>
          </a:p>
        </p:txBody>
      </p:sp>
      <p:grpSp>
        <p:nvGrpSpPr>
          <p:cNvPr id="15" name="组合 14"/>
          <p:cNvGrpSpPr/>
          <p:nvPr/>
        </p:nvGrpSpPr>
        <p:grpSpPr>
          <a:xfrm>
            <a:off x="9935762" y="477466"/>
            <a:ext cx="1259132" cy="1688238"/>
            <a:chOff x="1543170" y="1573207"/>
            <a:chExt cx="2112452" cy="2705032"/>
          </a:xfrm>
        </p:grpSpPr>
        <p:sp>
          <p:nvSpPr>
            <p:cNvPr id="16" name="任意多边形 15"/>
            <p:cNvSpPr/>
            <p:nvPr/>
          </p:nvSpPr>
          <p:spPr>
            <a:xfrm>
              <a:off x="1543170" y="1573207"/>
              <a:ext cx="2112452" cy="2161976"/>
            </a:xfrm>
            <a:custGeom>
              <a:avLst/>
              <a:gdLst>
                <a:gd name="connsiteX0" fmla="*/ 810262 w 1773141"/>
                <a:gd name="connsiteY0" fmla="*/ 1611 h 1814710"/>
                <a:gd name="connsiteX1" fmla="*/ 1585932 w 1773141"/>
                <a:gd name="connsiteY1" fmla="*/ 355924 h 1814710"/>
                <a:gd name="connsiteX2" fmla="*/ 1417218 w 1773141"/>
                <a:gd name="connsiteY2" fmla="*/ 1628933 h 1814710"/>
                <a:gd name="connsiteX3" fmla="*/ 904488 w 1773141"/>
                <a:gd name="connsiteY3" fmla="*/ 1814710 h 1814710"/>
                <a:gd name="connsiteX4" fmla="*/ 0 w 1773141"/>
                <a:gd name="connsiteY4" fmla="*/ 633846 h 1814710"/>
                <a:gd name="connsiteX5" fmla="*/ 312924 w 1773141"/>
                <a:gd name="connsiteY5" fmla="*/ 187210 h 1814710"/>
                <a:gd name="connsiteX6" fmla="*/ 810262 w 1773141"/>
                <a:gd name="connsiteY6" fmla="*/ 1611 h 181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3141" h="1814710">
                  <a:moveTo>
                    <a:pt x="810262" y="1611"/>
                  </a:moveTo>
                  <a:cubicBezTo>
                    <a:pt x="1101237" y="-15717"/>
                    <a:pt x="1395343" y="107099"/>
                    <a:pt x="1585932" y="355924"/>
                  </a:cubicBezTo>
                  <a:cubicBezTo>
                    <a:pt x="1890875" y="754045"/>
                    <a:pt x="1815339" y="1323990"/>
                    <a:pt x="1417218" y="1628933"/>
                  </a:cubicBezTo>
                  <a:cubicBezTo>
                    <a:pt x="1263543" y="1746641"/>
                    <a:pt x="1084268" y="1807659"/>
                    <a:pt x="904488" y="1814710"/>
                  </a:cubicBezTo>
                  <a:lnTo>
                    <a:pt x="0" y="633846"/>
                  </a:lnTo>
                  <a:cubicBezTo>
                    <a:pt x="53638" y="462110"/>
                    <a:pt x="159249" y="304918"/>
                    <a:pt x="312924" y="187210"/>
                  </a:cubicBezTo>
                  <a:cubicBezTo>
                    <a:pt x="462219" y="72857"/>
                    <a:pt x="635677" y="12008"/>
                    <a:pt x="810262" y="1611"/>
                  </a:cubicBez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en-US" altLang="zh-CN" sz="19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pic>
          <p:nvPicPr>
            <p:cNvPr id="17" name="图片 16"/>
            <p:cNvPicPr>
              <a:picLocks noChangeAspect="1"/>
            </p:cNvPicPr>
            <p:nvPr/>
          </p:nvPicPr>
          <p:blipFill rotWithShape="1">
            <a:blip r:embed="rId2" cstate="screen"/>
            <a:srcRect/>
            <a:stretch>
              <a:fillRect/>
            </a:stretch>
          </p:blipFill>
          <p:spPr>
            <a:xfrm rot="19354029">
              <a:off x="2013464" y="1595505"/>
              <a:ext cx="320754" cy="2682734"/>
            </a:xfrm>
            <a:prstGeom prst="rect">
              <a:avLst/>
            </a:prstGeom>
          </p:spPr>
        </p:pic>
      </p:grpSp>
      <p:sp>
        <p:nvSpPr>
          <p:cNvPr id="18" name="文本框 5"/>
          <p:cNvSpPr txBox="1"/>
          <p:nvPr/>
        </p:nvSpPr>
        <p:spPr>
          <a:xfrm>
            <a:off x="10041929" y="764756"/>
            <a:ext cx="1312245" cy="646331"/>
          </a:xfrm>
          <a:prstGeom prst="rect">
            <a:avLst/>
          </a:prstGeom>
          <a:noFill/>
        </p:spPr>
        <p:txBody>
          <a:bodyPr wrap="square" rtlCol="0">
            <a:spAutoFit/>
          </a:bodyPr>
          <a:lstStyle/>
          <a:p>
            <a:pPr algn="ctr" defTabSz="951230"/>
            <a:r>
              <a:rPr lang="zh-CN" altLang="en-US" sz="3600" dirty="0">
                <a:solidFill>
                  <a:srgbClr val="0066CC"/>
                </a:solidFill>
                <a:effectLst>
                  <a:innerShdw blurRad="63500" dist="38100" dir="13500000">
                    <a:prstClr val="black">
                      <a:alpha val="50000"/>
                    </a:prstClr>
                  </a:innerShdw>
                </a:effectLst>
                <a:latin typeface="微软雅黑" panose="020B0503020204020204" pitchFamily="34" charset="-122"/>
              </a:rPr>
              <a:t>简介</a:t>
            </a:r>
          </a:p>
        </p:txBody>
      </p:sp>
      <p:sp>
        <p:nvSpPr>
          <p:cNvPr id="19" name="Freeform 508"/>
          <p:cNvSpPr/>
          <p:nvPr/>
        </p:nvSpPr>
        <p:spPr bwMode="auto">
          <a:xfrm>
            <a:off x="6783091" y="3317687"/>
            <a:ext cx="85725" cy="85725"/>
          </a:xfrm>
          <a:custGeom>
            <a:avLst/>
            <a:gdLst>
              <a:gd name="T0" fmla="*/ 0 w 54"/>
              <a:gd name="T1" fmla="*/ 54 h 54"/>
              <a:gd name="T2" fmla="*/ 54 w 54"/>
              <a:gd name="T3" fmla="*/ 0 h 54"/>
              <a:gd name="T4" fmla="*/ 0 w 54"/>
              <a:gd name="T5" fmla="*/ 54 h 54"/>
            </a:gdLst>
            <a:ahLst/>
            <a:cxnLst>
              <a:cxn ang="0">
                <a:pos x="T0" y="T1"/>
              </a:cxn>
              <a:cxn ang="0">
                <a:pos x="T2" y="T3"/>
              </a:cxn>
              <a:cxn ang="0">
                <a:pos x="T4" y="T5"/>
              </a:cxn>
            </a:cxnLst>
            <a:rect l="0" t="0" r="r" b="b"/>
            <a:pathLst>
              <a:path w="54" h="54">
                <a:moveTo>
                  <a:pt x="0" y="54"/>
                </a:moveTo>
                <a:lnTo>
                  <a:pt x="54" y="0"/>
                </a:lnTo>
                <a:lnTo>
                  <a:pt x="0" y="54"/>
                </a:lnTo>
                <a:close/>
              </a:path>
            </a:pathLst>
          </a:custGeom>
          <a:solidFill>
            <a:srgbClr val="D40F5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51230"/>
            <a:endParaRPr lang="zh-CN" altLang="en-US" sz="1900">
              <a:solidFill>
                <a:prstClr val="black">
                  <a:lumMod val="65000"/>
                  <a:lumOff val="35000"/>
                </a:prstClr>
              </a:solidFill>
              <a:latin typeface="Calibri" panose="020F0502020204030204"/>
              <a:ea typeface="宋体" panose="02010600030101010101" pitchFamily="2" charset="-122"/>
            </a:endParaRPr>
          </a:p>
        </p:txBody>
      </p:sp>
      <p:sp>
        <p:nvSpPr>
          <p:cNvPr id="20" name="Line 509"/>
          <p:cNvSpPr>
            <a:spLocks noChangeShapeType="1"/>
          </p:cNvSpPr>
          <p:nvPr/>
        </p:nvSpPr>
        <p:spPr bwMode="auto">
          <a:xfrm flipV="1">
            <a:off x="6783091" y="3317687"/>
            <a:ext cx="85725" cy="857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51230"/>
            <a:endParaRPr lang="zh-CN" altLang="en-US" sz="1900">
              <a:solidFill>
                <a:prstClr val="black">
                  <a:lumMod val="65000"/>
                  <a:lumOff val="35000"/>
                </a:prstClr>
              </a:solidFill>
              <a:latin typeface="Calibri" panose="020F0502020204030204"/>
              <a:ea typeface="宋体" panose="02010600030101010101" pitchFamily="2" charset="-122"/>
            </a:endParaRPr>
          </a:p>
        </p:txBody>
      </p:sp>
      <p:sp>
        <p:nvSpPr>
          <p:cNvPr id="21" name="Line 510"/>
          <p:cNvSpPr>
            <a:spLocks noChangeShapeType="1"/>
          </p:cNvSpPr>
          <p:nvPr/>
        </p:nvSpPr>
        <p:spPr bwMode="auto">
          <a:xfrm>
            <a:off x="6783087" y="3231958"/>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51230"/>
            <a:endParaRPr lang="zh-CN" altLang="en-US" sz="1900">
              <a:solidFill>
                <a:prstClr val="black">
                  <a:lumMod val="65000"/>
                  <a:lumOff val="35000"/>
                </a:prstClr>
              </a:solidFill>
              <a:latin typeface="Calibri" panose="020F0502020204030204"/>
              <a:ea typeface="宋体" panose="02010600030101010101" pitchFamily="2" charset="-122"/>
            </a:endParaRPr>
          </a:p>
        </p:txBody>
      </p:sp>
      <p:sp>
        <p:nvSpPr>
          <p:cNvPr id="22" name="Line 511"/>
          <p:cNvSpPr>
            <a:spLocks noChangeShapeType="1"/>
          </p:cNvSpPr>
          <p:nvPr/>
        </p:nvSpPr>
        <p:spPr bwMode="auto">
          <a:xfrm>
            <a:off x="6783087" y="3231958"/>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51230"/>
            <a:endParaRPr lang="zh-CN" altLang="en-US" sz="1900">
              <a:solidFill>
                <a:prstClr val="black">
                  <a:lumMod val="65000"/>
                  <a:lumOff val="35000"/>
                </a:prstClr>
              </a:solidFill>
              <a:latin typeface="Calibri" panose="020F0502020204030204"/>
              <a:ea typeface="宋体" panose="02010600030101010101" pitchFamily="2" charset="-122"/>
            </a:endParaRPr>
          </a:p>
        </p:txBody>
      </p:sp>
      <p:sp>
        <p:nvSpPr>
          <p:cNvPr id="23" name="Freeform 512"/>
          <p:cNvSpPr/>
          <p:nvPr/>
        </p:nvSpPr>
        <p:spPr bwMode="auto">
          <a:xfrm>
            <a:off x="6367946" y="1884721"/>
            <a:ext cx="168275" cy="333375"/>
          </a:xfrm>
          <a:custGeom>
            <a:avLst/>
            <a:gdLst>
              <a:gd name="T0" fmla="*/ 54 w 106"/>
              <a:gd name="T1" fmla="*/ 105 h 210"/>
              <a:gd name="T2" fmla="*/ 0 w 106"/>
              <a:gd name="T3" fmla="*/ 159 h 210"/>
              <a:gd name="T4" fmla="*/ 0 w 106"/>
              <a:gd name="T5" fmla="*/ 210 h 210"/>
              <a:gd name="T6" fmla="*/ 0 w 106"/>
              <a:gd name="T7" fmla="*/ 210 h 210"/>
              <a:gd name="T8" fmla="*/ 106 w 106"/>
              <a:gd name="T9" fmla="*/ 105 h 210"/>
              <a:gd name="T10" fmla="*/ 0 w 106"/>
              <a:gd name="T11" fmla="*/ 0 h 210"/>
              <a:gd name="T12" fmla="*/ 0 w 106"/>
              <a:gd name="T13" fmla="*/ 0 h 210"/>
              <a:gd name="T14" fmla="*/ 0 w 106"/>
              <a:gd name="T15" fmla="*/ 51 h 210"/>
              <a:gd name="T16" fmla="*/ 54 w 106"/>
              <a:gd name="T17"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210">
                <a:moveTo>
                  <a:pt x="54" y="105"/>
                </a:moveTo>
                <a:lnTo>
                  <a:pt x="0" y="159"/>
                </a:lnTo>
                <a:lnTo>
                  <a:pt x="0" y="210"/>
                </a:lnTo>
                <a:lnTo>
                  <a:pt x="0" y="210"/>
                </a:lnTo>
                <a:lnTo>
                  <a:pt x="106" y="105"/>
                </a:lnTo>
                <a:lnTo>
                  <a:pt x="0" y="0"/>
                </a:lnTo>
                <a:lnTo>
                  <a:pt x="0" y="0"/>
                </a:lnTo>
                <a:lnTo>
                  <a:pt x="0" y="51"/>
                </a:lnTo>
                <a:lnTo>
                  <a:pt x="54" y="105"/>
                </a:lnTo>
                <a:close/>
              </a:path>
            </a:pathLst>
          </a:custGeom>
          <a:solidFill>
            <a:sysClr val="window" lastClr="FFFFFF">
              <a:lumMod val="65000"/>
            </a:sysClr>
          </a:solidFill>
          <a:ln>
            <a:noFill/>
          </a:ln>
        </p:spPr>
        <p:txBody>
          <a:bodyPr vert="horz" wrap="square" lIns="91440" tIns="45720" rIns="91440" bIns="45720" numCol="1" anchor="t" anchorCtr="0" compatLnSpc="1"/>
          <a:lstStyle/>
          <a:p>
            <a:pPr marL="0" marR="0" lvl="0" indent="0" defTabSz="951230" eaLnBrk="1" fontAlgn="auto" latinLnBrk="0" hangingPunct="1">
              <a:lnSpc>
                <a:spcPct val="100000"/>
              </a:lnSpc>
              <a:spcBef>
                <a:spcPts val="0"/>
              </a:spcBef>
              <a:spcAft>
                <a:spcPts val="0"/>
              </a:spcAft>
              <a:buClrTx/>
              <a:buSzTx/>
              <a:buFontTx/>
              <a:buNone/>
              <a:defRPr/>
            </a:pPr>
            <a:endParaRPr kumimoji="0" lang="zh-CN" altLang="en-US" sz="1900" b="0" i="0" u="none" strike="noStrike" kern="0" cap="none" spc="0" normalizeH="0" baseline="0" noProof="0">
              <a:ln>
                <a:noFill/>
              </a:ln>
              <a:solidFill>
                <a:prstClr val="black">
                  <a:lumMod val="65000"/>
                  <a:lumOff val="35000"/>
                </a:prstClr>
              </a:solidFill>
              <a:effectLst/>
              <a:uLnTx/>
              <a:uFillTx/>
              <a:latin typeface="Calibri" panose="020F0502020204030204"/>
              <a:ea typeface="宋体" panose="02010600030101010101" pitchFamily="2" charset="-122"/>
            </a:endParaRPr>
          </a:p>
        </p:txBody>
      </p:sp>
      <p:sp>
        <p:nvSpPr>
          <p:cNvPr id="25" name="矩形 2"/>
          <p:cNvSpPr/>
          <p:nvPr/>
        </p:nvSpPr>
        <p:spPr>
          <a:xfrm>
            <a:off x="0" y="-2547"/>
            <a:ext cx="6121077" cy="6859588"/>
          </a:xfrm>
          <a:custGeom>
            <a:avLst/>
            <a:gdLst>
              <a:gd name="connsiteX0" fmla="*/ 0 w 6121077"/>
              <a:gd name="connsiteY0" fmla="*/ 0 h 6859588"/>
              <a:gd name="connsiteX1" fmla="*/ 6121077 w 6121077"/>
              <a:gd name="connsiteY1" fmla="*/ 0 h 6859588"/>
              <a:gd name="connsiteX2" fmla="*/ 6121077 w 6121077"/>
              <a:gd name="connsiteY2" fmla="*/ 6859588 h 6859588"/>
              <a:gd name="connsiteX3" fmla="*/ 0 w 6121077"/>
              <a:gd name="connsiteY3" fmla="*/ 6859588 h 6859588"/>
              <a:gd name="connsiteX4" fmla="*/ 0 w 6121077"/>
              <a:gd name="connsiteY4" fmla="*/ 0 h 6859588"/>
              <a:gd name="connsiteX0-1" fmla="*/ 0 w 6121077"/>
              <a:gd name="connsiteY0-2" fmla="*/ 0 h 6859588"/>
              <a:gd name="connsiteX1-3" fmla="*/ 6121077 w 6121077"/>
              <a:gd name="connsiteY1-4" fmla="*/ 0 h 6859588"/>
              <a:gd name="connsiteX2-5" fmla="*/ 4778052 w 6121077"/>
              <a:gd name="connsiteY2-6" fmla="*/ 6859588 h 6859588"/>
              <a:gd name="connsiteX3-7" fmla="*/ 0 w 6121077"/>
              <a:gd name="connsiteY3-8" fmla="*/ 6859588 h 6859588"/>
              <a:gd name="connsiteX4-9" fmla="*/ 0 w 6121077"/>
              <a:gd name="connsiteY4-10" fmla="*/ 0 h 6859588"/>
              <a:gd name="connsiteX0-11" fmla="*/ 0 w 6121077"/>
              <a:gd name="connsiteY0-12" fmla="*/ 0 h 6859588"/>
              <a:gd name="connsiteX1-13" fmla="*/ 6121077 w 6121077"/>
              <a:gd name="connsiteY1-14" fmla="*/ 0 h 6859588"/>
              <a:gd name="connsiteX2-15" fmla="*/ 4635177 w 6121077"/>
              <a:gd name="connsiteY2-16" fmla="*/ 6859588 h 6859588"/>
              <a:gd name="connsiteX3-17" fmla="*/ 0 w 6121077"/>
              <a:gd name="connsiteY3-18" fmla="*/ 6859588 h 6859588"/>
              <a:gd name="connsiteX4-19" fmla="*/ 0 w 6121077"/>
              <a:gd name="connsiteY4-20" fmla="*/ 0 h 68595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121077" h="6859588">
                <a:moveTo>
                  <a:pt x="0" y="0"/>
                </a:moveTo>
                <a:lnTo>
                  <a:pt x="6121077" y="0"/>
                </a:lnTo>
                <a:lnTo>
                  <a:pt x="4635177" y="6859588"/>
                </a:lnTo>
                <a:lnTo>
                  <a:pt x="0" y="6859588"/>
                </a:lnTo>
                <a:lnTo>
                  <a:pt x="0" y="0"/>
                </a:lnTo>
                <a:close/>
              </a:path>
            </a:pathLst>
          </a:custGeom>
          <a:blipFill dpi="0" rotWithShape="1">
            <a:blip r:embed="rId3" cstate="screen"/>
            <a:srcRect/>
            <a:stretch>
              <a:fillRect/>
            </a:stretch>
          </a:blipFill>
          <a:ln w="25400" cap="flat" cmpd="sng" algn="ctr">
            <a:noFill/>
            <a:prstDash val="solid"/>
          </a:ln>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13" name="图片 12">
            <a:extLst>
              <a:ext uri="{FF2B5EF4-FFF2-40B4-BE49-F238E27FC236}">
                <a16:creationId xmlns:a16="http://schemas.microsoft.com/office/drawing/2014/main" id="{BE35945F-3207-4980-104F-C6EC1BC1F8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 calcmode="lin" valueType="num">
                                      <p:cBhvr>
                                        <p:cTn id="15" dur="500" fill="hold"/>
                                        <p:tgtEl>
                                          <p:spTgt spid="15"/>
                                        </p:tgtEl>
                                        <p:attrNameLst>
                                          <p:attrName>style.rotation</p:attrName>
                                        </p:attrNameLst>
                                      </p:cBhvr>
                                      <p:tavLst>
                                        <p:tav tm="0">
                                          <p:val>
                                            <p:fltVal val="90"/>
                                          </p:val>
                                        </p:tav>
                                        <p:tav tm="100000">
                                          <p:val>
                                            <p:fltVal val="0"/>
                                          </p:val>
                                        </p:tav>
                                      </p:tavLst>
                                    </p:anim>
                                    <p:animEffect transition="in" filter="fade">
                                      <p:cBhvr>
                                        <p:cTn id="16" dur="500"/>
                                        <p:tgtEl>
                                          <p:spTgt spid="1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1000" fill="hold"/>
                                        <p:tgtEl>
                                          <p:spTgt spid="18"/>
                                        </p:tgtEl>
                                        <p:attrNameLst>
                                          <p:attrName>ppt_w</p:attrName>
                                        </p:attrNameLst>
                                      </p:cBhvr>
                                      <p:tavLst>
                                        <p:tav tm="0">
                                          <p:val>
                                            <p:fltVal val="0"/>
                                          </p:val>
                                        </p:tav>
                                        <p:tav tm="100000">
                                          <p:val>
                                            <p:strVal val="#ppt_w"/>
                                          </p:val>
                                        </p:tav>
                                      </p:tavLst>
                                    </p:anim>
                                    <p:anim calcmode="lin" valueType="num">
                                      <p:cBhvr>
                                        <p:cTn id="20" dur="1000" fill="hold"/>
                                        <p:tgtEl>
                                          <p:spTgt spid="18"/>
                                        </p:tgtEl>
                                        <p:attrNameLst>
                                          <p:attrName>ppt_h</p:attrName>
                                        </p:attrNameLst>
                                      </p:cBhvr>
                                      <p:tavLst>
                                        <p:tav tm="0">
                                          <p:val>
                                            <p:fltVal val="0"/>
                                          </p:val>
                                        </p:tav>
                                        <p:tav tm="100000">
                                          <p:val>
                                            <p:strVal val="#ppt_h"/>
                                          </p:val>
                                        </p:tav>
                                      </p:tavLst>
                                    </p:anim>
                                    <p:anim calcmode="lin" valueType="num">
                                      <p:cBhvr>
                                        <p:cTn id="21" dur="1000" fill="hold"/>
                                        <p:tgtEl>
                                          <p:spTgt spid="18"/>
                                        </p:tgtEl>
                                        <p:attrNameLst>
                                          <p:attrName>style.rotation</p:attrName>
                                        </p:attrNameLst>
                                      </p:cBhvr>
                                      <p:tavLst>
                                        <p:tav tm="0">
                                          <p:val>
                                            <p:fltVal val="90"/>
                                          </p:val>
                                        </p:tav>
                                        <p:tav tm="100000">
                                          <p:val>
                                            <p:fltVal val="0"/>
                                          </p:val>
                                        </p:tav>
                                      </p:tavLst>
                                    </p:anim>
                                    <p:animEffect transition="in" filter="fade">
                                      <p:cBhvr>
                                        <p:cTn id="22" dur="1000"/>
                                        <p:tgtEl>
                                          <p:spTgt spid="18"/>
                                        </p:tgtEl>
                                      </p:cBhvr>
                                    </p:animEffect>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anim calcmode="lin" valueType="num">
                                      <p:cBhvr>
                                        <p:cTn id="27" dur="500" fill="hold"/>
                                        <p:tgtEl>
                                          <p:spTgt spid="23"/>
                                        </p:tgtEl>
                                        <p:attrNameLst>
                                          <p:attrName>ppt_x</p:attrName>
                                        </p:attrNameLst>
                                      </p:cBhvr>
                                      <p:tavLst>
                                        <p:tav tm="0">
                                          <p:val>
                                            <p:strVal val="#ppt_x"/>
                                          </p:val>
                                        </p:tav>
                                        <p:tav tm="100000">
                                          <p:val>
                                            <p:strVal val="#ppt_x"/>
                                          </p:val>
                                        </p:tav>
                                      </p:tavLst>
                                    </p:anim>
                                    <p:anim calcmode="lin" valueType="num">
                                      <p:cBhvr>
                                        <p:cTn id="28" dur="500" fill="hold"/>
                                        <p:tgtEl>
                                          <p:spTgt spid="23"/>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55"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strVal val="#ppt_w*0.70"/>
                                          </p:val>
                                        </p:tav>
                                        <p:tav tm="100000">
                                          <p:val>
                                            <p:strVal val="#ppt_w"/>
                                          </p:val>
                                        </p:tav>
                                      </p:tavLst>
                                    </p:anim>
                                    <p:anim calcmode="lin" valueType="num">
                                      <p:cBhvr>
                                        <p:cTn id="33" dur="500" fill="hold"/>
                                        <p:tgtEl>
                                          <p:spTgt spid="14"/>
                                        </p:tgtEl>
                                        <p:attrNameLst>
                                          <p:attrName>ppt_h</p:attrName>
                                        </p:attrNameLst>
                                      </p:cBhvr>
                                      <p:tavLst>
                                        <p:tav tm="0">
                                          <p:val>
                                            <p:strVal val="#ppt_h"/>
                                          </p:val>
                                        </p:tav>
                                        <p:tav tm="100000">
                                          <p:val>
                                            <p:strVal val="#ppt_h"/>
                                          </p:val>
                                        </p:tav>
                                      </p:tavLst>
                                    </p:anim>
                                    <p:animEffect transition="in" filter="fade">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P spid="23" grpId="0" animBg="1"/>
      <p:bldP spid="25"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75405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金牛座前端模块产品设计，工艺布局，投产支持直至量产。</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448" y="1709833"/>
            <a:ext cx="3624547" cy="2023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6854" y="4312457"/>
            <a:ext cx="3809839" cy="2023156"/>
          </a:xfrm>
          <a:prstGeom prst="rect">
            <a:avLst/>
          </a:prstGeom>
        </p:spPr>
      </p:pic>
      <p:pic>
        <p:nvPicPr>
          <p:cNvPr id="14" name="图片 1"/>
          <p:cNvPicPr>
            <a:picLocks noChangeAspect="1"/>
          </p:cNvPicPr>
          <p:nvPr/>
        </p:nvPicPr>
        <p:blipFill>
          <a:blip r:embed="rId4"/>
          <a:srcRect/>
          <a:stretch>
            <a:fillRect/>
          </a:stretch>
        </p:blipFill>
        <p:spPr bwMode="auto">
          <a:xfrm>
            <a:off x="7208750" y="4494287"/>
            <a:ext cx="2022643" cy="165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a:extLst>
              <a:ext uri="{FF2B5EF4-FFF2-40B4-BE49-F238E27FC236}">
                <a16:creationId xmlns:a16="http://schemas.microsoft.com/office/drawing/2014/main" id="{B3267413-ABCC-CA52-13F6-4D05B09576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8CD76A33-597B-43B4-798F-0E2309280230}"/>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外饰</a:t>
            </a:r>
          </a:p>
        </p:txBody>
      </p:sp>
      <p:sp>
        <p:nvSpPr>
          <p:cNvPr id="3" name="文本框 15">
            <a:extLst>
              <a:ext uri="{FF2B5EF4-FFF2-40B4-BE49-F238E27FC236}">
                <a16:creationId xmlns:a16="http://schemas.microsoft.com/office/drawing/2014/main" id="{9248D70D-08BF-DB40-79D7-44F41E79F7BA}"/>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02</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887294" y="2205658"/>
            <a:ext cx="5040560" cy="5078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金牛座</a:t>
            </a:r>
            <a:r>
              <a:rPr lang="en-US" altLang="zh-CN" sz="1600" b="1" dirty="0">
                <a:latin typeface="Calibri" panose="020F0502020204030204" pitchFamily="34" charset="0"/>
                <a:ea typeface="宋体" panose="02010600030101010101" pitchFamily="2" charset="-122"/>
              </a:rPr>
              <a:t>AGS</a:t>
            </a:r>
            <a:r>
              <a:rPr lang="zh-CN" altLang="en-US" sz="1600" b="1" dirty="0">
                <a:latin typeface="Calibri" panose="020F0502020204030204" pitchFamily="34" charset="0"/>
                <a:ea typeface="宋体" panose="02010600030101010101" pitchFamily="2" charset="-122"/>
              </a:rPr>
              <a:t>产品设计，工艺布局，投产支持直至量产。</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5"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582" y="1781821"/>
            <a:ext cx="3624547" cy="2023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2256" y="3801308"/>
            <a:ext cx="3209094" cy="2351870"/>
          </a:xfrm>
          <a:prstGeom prst="rect">
            <a:avLst/>
          </a:prstGeom>
          <a:ln>
            <a:noFill/>
          </a:ln>
          <a:effectLst>
            <a:outerShdw blurRad="292100" dist="139700" dir="2700000" algn="tl" rotWithShape="0">
              <a:srgbClr val="333333">
                <a:alpha val="65000"/>
              </a:srgbClr>
            </a:outerShdw>
          </a:effectLst>
        </p:spPr>
      </p:pic>
      <p:pic>
        <p:nvPicPr>
          <p:cNvPr id="10" name="图片 9">
            <a:extLst>
              <a:ext uri="{FF2B5EF4-FFF2-40B4-BE49-F238E27FC236}">
                <a16:creationId xmlns:a16="http://schemas.microsoft.com/office/drawing/2014/main" id="{E09EC45E-2099-A607-7AEF-1B23CDA91C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63EACCC0-3173-BB42-3DB6-9806A612C67E}"/>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外饰</a:t>
            </a:r>
          </a:p>
        </p:txBody>
      </p:sp>
      <p:sp>
        <p:nvSpPr>
          <p:cNvPr id="3" name="文本框 15">
            <a:extLst>
              <a:ext uri="{FF2B5EF4-FFF2-40B4-BE49-F238E27FC236}">
                <a16:creationId xmlns:a16="http://schemas.microsoft.com/office/drawing/2014/main" id="{360192C4-43FB-071F-F487-4F36CFC8FCB7}"/>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02</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7218367" y="1640216"/>
            <a:ext cx="3549682" cy="5078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福特金牛座后保设计</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5"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582" y="1781821"/>
            <a:ext cx="3624547" cy="2023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图片 4"/>
          <p:cNvPicPr>
            <a:picLocks noChangeAspect="1"/>
          </p:cNvPicPr>
          <p:nvPr/>
        </p:nvPicPr>
        <p:blipFill>
          <a:blip r:embed="rId3"/>
          <a:srcRect/>
          <a:stretch>
            <a:fillRect/>
          </a:stretch>
        </p:blipFill>
        <p:spPr bwMode="auto">
          <a:xfrm>
            <a:off x="4583038" y="4293890"/>
            <a:ext cx="3549682" cy="1544583"/>
          </a:xfrm>
          <a:prstGeom prst="rect">
            <a:avLst/>
          </a:prstGeom>
          <a:noFill/>
          <a:ln w="9525">
            <a:noFill/>
            <a:miter lim="800000"/>
            <a:headEnd/>
            <a:tailEnd/>
          </a:ln>
        </p:spPr>
      </p:pic>
      <p:pic>
        <p:nvPicPr>
          <p:cNvPr id="11" name="图片 10">
            <a:extLst>
              <a:ext uri="{FF2B5EF4-FFF2-40B4-BE49-F238E27FC236}">
                <a16:creationId xmlns:a16="http://schemas.microsoft.com/office/drawing/2014/main" id="{5CDACB0D-AB8D-50F8-9894-83B256BD34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1E49E14C-F48F-5AAD-20BC-412D383438FD}"/>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外饰</a:t>
            </a:r>
          </a:p>
        </p:txBody>
      </p:sp>
      <p:sp>
        <p:nvSpPr>
          <p:cNvPr id="3" name="文本框 15">
            <a:extLst>
              <a:ext uri="{FF2B5EF4-FFF2-40B4-BE49-F238E27FC236}">
                <a16:creationId xmlns:a16="http://schemas.microsoft.com/office/drawing/2014/main" id="{D11D330F-9175-D021-4335-9125769DB9D2}"/>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02</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7535366" y="1833931"/>
            <a:ext cx="3549682" cy="5078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上汽</a:t>
            </a:r>
            <a:r>
              <a:rPr lang="en-US" altLang="zh-CN" sz="1600" b="1" dirty="0">
                <a:latin typeface="Calibri" panose="020F0502020204030204" pitchFamily="34" charset="0"/>
                <a:ea typeface="宋体" panose="02010600030101010101" pitchFamily="2" charset="-122"/>
              </a:rPr>
              <a:t>SV31</a:t>
            </a:r>
            <a:r>
              <a:rPr lang="zh-CN" altLang="en-US" sz="1600" b="1" dirty="0">
                <a:latin typeface="Calibri" panose="020F0502020204030204" pitchFamily="34" charset="0"/>
                <a:ea typeface="宋体" panose="02010600030101010101" pitchFamily="2" charset="-122"/>
              </a:rPr>
              <a:t>项目前保总成</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0" name="Picture 2"/>
          <p:cNvPicPr>
            <a:picLocks noChangeAspect="1" noChangeArrowheads="1"/>
          </p:cNvPicPr>
          <p:nvPr/>
        </p:nvPicPr>
        <p:blipFill>
          <a:blip r:embed="rId2" cstate="print"/>
          <a:srcRect/>
          <a:stretch>
            <a:fillRect/>
          </a:stretch>
        </p:blipFill>
        <p:spPr bwMode="auto">
          <a:xfrm>
            <a:off x="3547489" y="3698832"/>
            <a:ext cx="5162133" cy="2447926"/>
          </a:xfrm>
          <a:prstGeom prst="rect">
            <a:avLst/>
          </a:prstGeom>
          <a:noFill/>
          <a:ln w="9525">
            <a:noFill/>
            <a:miter lim="800000"/>
            <a:headEnd/>
            <a:tailEnd/>
          </a:ln>
          <a:effectLst/>
        </p:spPr>
      </p:pic>
      <p:pic>
        <p:nvPicPr>
          <p:cNvPr id="3" name="图片 2"/>
          <p:cNvPicPr>
            <a:picLocks noChangeAspect="1"/>
          </p:cNvPicPr>
          <p:nvPr/>
        </p:nvPicPr>
        <p:blipFill rotWithShape="1">
          <a:blip r:embed="rId3"/>
          <a:srcRect/>
          <a:stretch>
            <a:fillRect/>
          </a:stretch>
        </p:blipFill>
        <p:spPr>
          <a:xfrm>
            <a:off x="601309" y="1629594"/>
            <a:ext cx="3777767" cy="1957391"/>
          </a:xfrm>
          <a:prstGeom prst="rect">
            <a:avLst/>
          </a:prstGeom>
        </p:spPr>
      </p:pic>
      <p:pic>
        <p:nvPicPr>
          <p:cNvPr id="11" name="图片 10">
            <a:extLst>
              <a:ext uri="{FF2B5EF4-FFF2-40B4-BE49-F238E27FC236}">
                <a16:creationId xmlns:a16="http://schemas.microsoft.com/office/drawing/2014/main" id="{9EB5847F-64F5-E1A3-B1BC-F692899630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E92F0DA2-E920-B6C1-5C93-655FA06D8C2B}"/>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外饰</a:t>
            </a:r>
          </a:p>
        </p:txBody>
      </p:sp>
      <p:sp>
        <p:nvSpPr>
          <p:cNvPr id="4" name="文本框 15">
            <a:extLst>
              <a:ext uri="{FF2B5EF4-FFF2-40B4-BE49-F238E27FC236}">
                <a16:creationId xmlns:a16="http://schemas.microsoft.com/office/drawing/2014/main" id="{7EB43635-E065-0C42-B30D-ABAFEC4C83BE}"/>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02</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5078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长安</a:t>
            </a:r>
            <a:r>
              <a:rPr lang="en-US" altLang="zh-CN" sz="1600" dirty="0"/>
              <a:t> </a:t>
            </a:r>
            <a:r>
              <a:rPr lang="zh-CN" altLang="en-US" sz="1600" dirty="0"/>
              <a:t>睿驰</a:t>
            </a:r>
            <a:r>
              <a:rPr lang="en-US" altLang="zh-CN" sz="1600" dirty="0"/>
              <a:t>CC</a:t>
            </a:r>
            <a:r>
              <a:rPr lang="zh-CN" altLang="en-US" sz="1600" dirty="0"/>
              <a:t>前灯</a:t>
            </a:r>
            <a:r>
              <a:rPr lang="en-US" altLang="zh-CN" sz="1600" dirty="0"/>
              <a:t>/</a:t>
            </a:r>
            <a:r>
              <a:rPr lang="zh-CN" altLang="en-US" sz="1600" dirty="0"/>
              <a:t>尾灯设计</a:t>
            </a:r>
            <a:r>
              <a:rPr lang="en-US" altLang="zh-CN" sz="1600" dirty="0"/>
              <a:t>  </a:t>
            </a:r>
            <a:r>
              <a:rPr lang="zh-CN" altLang="en-US" sz="1600" dirty="0"/>
              <a:t>　</a:t>
            </a:r>
            <a:endParaRPr lang="en-US" sz="1600" dirty="0"/>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0" name="图片 9"/>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465365" y="1913529"/>
            <a:ext cx="4295452" cy="2307559"/>
          </a:xfrm>
          <a:prstGeom prst="rect">
            <a:avLst/>
          </a:prstGeom>
        </p:spPr>
      </p:pic>
      <p:pic>
        <p:nvPicPr>
          <p:cNvPr id="16" name="图片 15"/>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4434690" y="4330147"/>
            <a:ext cx="3999892" cy="1907165"/>
          </a:xfrm>
          <a:prstGeom prst="rect">
            <a:avLst/>
          </a:prstGeom>
        </p:spPr>
      </p:pic>
      <p:pic>
        <p:nvPicPr>
          <p:cNvPr id="11" name="图片 10">
            <a:extLst>
              <a:ext uri="{FF2B5EF4-FFF2-40B4-BE49-F238E27FC236}">
                <a16:creationId xmlns:a16="http://schemas.microsoft.com/office/drawing/2014/main" id="{3EAAC0A3-2DA4-CBF8-BECF-EBE14975F8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9E95EAD2-8B20-610B-A132-9250F5B3109A}"/>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车灯</a:t>
            </a:r>
          </a:p>
        </p:txBody>
      </p:sp>
      <p:sp>
        <p:nvSpPr>
          <p:cNvPr id="3" name="文本框 15">
            <a:extLst>
              <a:ext uri="{FF2B5EF4-FFF2-40B4-BE49-F238E27FC236}">
                <a16:creationId xmlns:a16="http://schemas.microsoft.com/office/drawing/2014/main" id="{8010DC02-746F-06B3-D13D-6FB171AC701F}"/>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03</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91925592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5078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长安</a:t>
            </a:r>
            <a:r>
              <a:rPr lang="en-US" altLang="zh-CN" sz="1600" dirty="0"/>
              <a:t> CS85</a:t>
            </a:r>
            <a:r>
              <a:rPr lang="zh-CN" altLang="en-US" sz="1600" dirty="0"/>
              <a:t>前灯</a:t>
            </a:r>
            <a:r>
              <a:rPr lang="en-US" altLang="zh-CN" sz="1600" dirty="0"/>
              <a:t>/</a:t>
            </a:r>
            <a:r>
              <a:rPr lang="zh-CN" altLang="en-US" sz="1600" dirty="0"/>
              <a:t>尾灯</a:t>
            </a:r>
            <a:endParaRPr lang="en-US" sz="1600" dirty="0"/>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4" name="图片 13"/>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661987" y="2185883"/>
            <a:ext cx="3960440" cy="2133646"/>
          </a:xfrm>
          <a:prstGeom prst="rect">
            <a:avLst/>
          </a:prstGeom>
        </p:spPr>
      </p:pic>
      <p:pic>
        <p:nvPicPr>
          <p:cNvPr id="15" name="图片 1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4755310" y="4173295"/>
            <a:ext cx="4104456" cy="2321410"/>
          </a:xfrm>
          <a:prstGeom prst="rect">
            <a:avLst/>
          </a:prstGeom>
        </p:spPr>
      </p:pic>
      <p:pic>
        <p:nvPicPr>
          <p:cNvPr id="10" name="图片 9">
            <a:extLst>
              <a:ext uri="{FF2B5EF4-FFF2-40B4-BE49-F238E27FC236}">
                <a16:creationId xmlns:a16="http://schemas.microsoft.com/office/drawing/2014/main" id="{D6616A8C-93D2-4087-7D96-6A2FD35152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C5DB1C3D-4EDB-8A42-AA82-97F195EBEA3D}"/>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车灯</a:t>
            </a:r>
          </a:p>
        </p:txBody>
      </p:sp>
      <p:sp>
        <p:nvSpPr>
          <p:cNvPr id="3" name="文本框 15">
            <a:extLst>
              <a:ext uri="{FF2B5EF4-FFF2-40B4-BE49-F238E27FC236}">
                <a16:creationId xmlns:a16="http://schemas.microsoft.com/office/drawing/2014/main" id="{953E0257-F5BD-FE1C-6111-A6B7DBA7A527}"/>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03</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4402516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长安</a:t>
            </a:r>
            <a:r>
              <a:rPr lang="en-US" altLang="zh-CN" sz="1600" dirty="0"/>
              <a:t> CS75 PLUS</a:t>
            </a:r>
            <a:r>
              <a:rPr lang="zh-CN" altLang="en-US" sz="1600" dirty="0"/>
              <a:t>前灯</a:t>
            </a:r>
            <a:r>
              <a:rPr lang="en-US" altLang="zh-CN" sz="1600" dirty="0"/>
              <a:t>/</a:t>
            </a:r>
            <a:r>
              <a:rPr lang="zh-CN" altLang="en-US" sz="1600" dirty="0"/>
              <a:t>尾灯</a:t>
            </a:r>
            <a:endParaRPr lang="en-US" altLang="zh-CN" sz="1100" b="1" dirty="0">
              <a:latin typeface="Calibri" panose="020F0502020204030204" pitchFamily="34" charset="0"/>
              <a:ea typeface="宋体" panose="02010600030101010101" pitchFamily="2" charset="-122"/>
            </a:endParaRPr>
          </a:p>
        </p:txBody>
      </p:sp>
      <p:pic>
        <p:nvPicPr>
          <p:cNvPr id="6" name="图片 5"/>
          <p:cNvPicPr>
            <a:picLocks noChangeAspect="1"/>
          </p:cNvPicPr>
          <p:nvPr/>
        </p:nvPicPr>
        <p:blipFill rotWithShape="1">
          <a:blip r:embed="rId2"/>
          <a:srcRect/>
          <a:stretch>
            <a:fillRect/>
          </a:stretch>
        </p:blipFill>
        <p:spPr>
          <a:xfrm>
            <a:off x="672526" y="2174669"/>
            <a:ext cx="3699016" cy="2334451"/>
          </a:xfrm>
          <a:prstGeom prst="rect">
            <a:avLst/>
          </a:prstGeom>
        </p:spPr>
      </p:pic>
      <p:pic>
        <p:nvPicPr>
          <p:cNvPr id="8" name="图片 7"/>
          <p:cNvPicPr>
            <a:picLocks noChangeAspect="1"/>
          </p:cNvPicPr>
          <p:nvPr/>
        </p:nvPicPr>
        <p:blipFill rotWithShape="1">
          <a:blip r:embed="rId3"/>
          <a:srcRect/>
          <a:stretch>
            <a:fillRect/>
          </a:stretch>
        </p:blipFill>
        <p:spPr>
          <a:xfrm>
            <a:off x="4492747" y="3776677"/>
            <a:ext cx="3923223" cy="2234755"/>
          </a:xfrm>
          <a:prstGeom prst="rect">
            <a:avLst/>
          </a:prstGeom>
        </p:spPr>
      </p:pic>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E9F3FC36-319F-97F6-CC65-1DFFB61C030F}"/>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车灯</a:t>
            </a:r>
          </a:p>
        </p:txBody>
      </p:sp>
      <p:sp>
        <p:nvSpPr>
          <p:cNvPr id="3" name="文本框 15">
            <a:extLst>
              <a:ext uri="{FF2B5EF4-FFF2-40B4-BE49-F238E27FC236}">
                <a16:creationId xmlns:a16="http://schemas.microsoft.com/office/drawing/2014/main" id="{A7D99B5A-FAEC-52B5-57D9-34D9C0E7E969}"/>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03</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4032670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长安</a:t>
            </a:r>
            <a:r>
              <a:rPr lang="en-US" altLang="zh-CN" sz="1600" dirty="0"/>
              <a:t> </a:t>
            </a:r>
            <a:r>
              <a:rPr lang="zh-CN" altLang="en-US" sz="1600" dirty="0"/>
              <a:t>锐程</a:t>
            </a:r>
            <a:r>
              <a:rPr lang="en-US" altLang="zh-CN" sz="1600" dirty="0"/>
              <a:t>CC</a:t>
            </a:r>
            <a:r>
              <a:rPr lang="zh-CN" altLang="en-US" sz="1600" dirty="0"/>
              <a:t>前灯</a:t>
            </a:r>
            <a:r>
              <a:rPr lang="en-US" altLang="zh-CN" sz="1600" dirty="0"/>
              <a:t>/</a:t>
            </a:r>
            <a:r>
              <a:rPr lang="zh-CN" altLang="en-US" sz="1600" dirty="0"/>
              <a:t>尾灯</a:t>
            </a:r>
            <a:endParaRPr lang="en-US" altLang="zh-CN" sz="1100" b="1" dirty="0">
              <a:latin typeface="Calibri" panose="020F0502020204030204" pitchFamily="34" charset="0"/>
              <a:ea typeface="宋体" panose="02010600030101010101" pitchFamily="2" charset="-122"/>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pic>
        <p:nvPicPr>
          <p:cNvPr id="3" name="图片 2">
            <a:extLst>
              <a:ext uri="{FF2B5EF4-FFF2-40B4-BE49-F238E27FC236}">
                <a16:creationId xmlns:a16="http://schemas.microsoft.com/office/drawing/2014/main" id="{B1B5AE94-0415-4EFB-B162-49A34081A454}"/>
              </a:ext>
            </a:extLst>
          </p:cNvPr>
          <p:cNvPicPr>
            <a:picLocks noChangeAspect="1"/>
          </p:cNvPicPr>
          <p:nvPr/>
        </p:nvPicPr>
        <p:blipFill rotWithShape="1">
          <a:blip r:embed="rId3">
            <a:extLst>
              <a:ext uri="{28A0092B-C50C-407E-A947-70E740481C1C}">
                <a14:useLocalDpi xmlns:a14="http://schemas.microsoft.com/office/drawing/2010/main" val="0"/>
              </a:ext>
            </a:extLst>
          </a:blip>
          <a:srcRect l="21937" t="27000" r="24064" b="16751"/>
          <a:stretch/>
        </p:blipFill>
        <p:spPr>
          <a:xfrm>
            <a:off x="816842" y="1737806"/>
            <a:ext cx="3622179" cy="2829827"/>
          </a:xfrm>
          <a:prstGeom prst="rect">
            <a:avLst/>
          </a:prstGeom>
        </p:spPr>
      </p:pic>
      <p:pic>
        <p:nvPicPr>
          <p:cNvPr id="5" name="图片 4">
            <a:extLst>
              <a:ext uri="{FF2B5EF4-FFF2-40B4-BE49-F238E27FC236}">
                <a16:creationId xmlns:a16="http://schemas.microsoft.com/office/drawing/2014/main" id="{2284633A-97AF-440E-0181-D6AF6D326E82}"/>
              </a:ext>
            </a:extLst>
          </p:cNvPr>
          <p:cNvPicPr>
            <a:picLocks noChangeAspect="1"/>
          </p:cNvPicPr>
          <p:nvPr/>
        </p:nvPicPr>
        <p:blipFill rotWithShape="1">
          <a:blip r:embed="rId4">
            <a:extLst>
              <a:ext uri="{28A0092B-C50C-407E-A947-70E740481C1C}">
                <a14:useLocalDpi xmlns:a14="http://schemas.microsoft.com/office/drawing/2010/main" val="0"/>
              </a:ext>
            </a:extLst>
          </a:blip>
          <a:srcRect l="21937" t="29250" r="25751" b="19001"/>
          <a:stretch/>
        </p:blipFill>
        <p:spPr>
          <a:xfrm>
            <a:off x="6527254" y="2947453"/>
            <a:ext cx="4367442" cy="3240360"/>
          </a:xfrm>
          <a:prstGeom prst="rect">
            <a:avLst/>
          </a:prstGeom>
        </p:spPr>
      </p:pic>
      <p:sp>
        <p:nvSpPr>
          <p:cNvPr id="2" name="文本框 17">
            <a:extLst>
              <a:ext uri="{FF2B5EF4-FFF2-40B4-BE49-F238E27FC236}">
                <a16:creationId xmlns:a16="http://schemas.microsoft.com/office/drawing/2014/main" id="{65E0F464-259F-B43B-D761-DDDFF1EED17F}"/>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车灯</a:t>
            </a:r>
          </a:p>
        </p:txBody>
      </p:sp>
      <p:sp>
        <p:nvSpPr>
          <p:cNvPr id="4" name="文本框 15">
            <a:extLst>
              <a:ext uri="{FF2B5EF4-FFF2-40B4-BE49-F238E27FC236}">
                <a16:creationId xmlns:a16="http://schemas.microsoft.com/office/drawing/2014/main" id="{1592077F-B616-1D76-532C-5A0848A01E9E}"/>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03</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4198868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长安</a:t>
            </a:r>
            <a:r>
              <a:rPr lang="en-US" altLang="zh-CN" sz="1600" dirty="0"/>
              <a:t> CS55 PLUS</a:t>
            </a:r>
            <a:r>
              <a:rPr lang="zh-CN" altLang="en-US" sz="1600" dirty="0"/>
              <a:t>前灯</a:t>
            </a:r>
            <a:r>
              <a:rPr lang="en-US" altLang="zh-CN" sz="1600" dirty="0"/>
              <a:t>/</a:t>
            </a:r>
            <a:r>
              <a:rPr lang="zh-CN" altLang="en-US" sz="1600" dirty="0"/>
              <a:t>尾灯</a:t>
            </a:r>
            <a:endParaRPr lang="en-US" altLang="zh-CN" sz="1100" b="1" dirty="0">
              <a:latin typeface="Calibri" panose="020F0502020204030204" pitchFamily="34" charset="0"/>
              <a:ea typeface="宋体" panose="02010600030101010101" pitchFamily="2" charset="-122"/>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pic>
        <p:nvPicPr>
          <p:cNvPr id="3" name="图片 2">
            <a:extLst>
              <a:ext uri="{FF2B5EF4-FFF2-40B4-BE49-F238E27FC236}">
                <a16:creationId xmlns:a16="http://schemas.microsoft.com/office/drawing/2014/main" id="{4F3526D3-90A5-E6E4-9697-EC304581EBEB}"/>
              </a:ext>
            </a:extLst>
          </p:cNvPr>
          <p:cNvPicPr>
            <a:picLocks noChangeAspect="1"/>
          </p:cNvPicPr>
          <p:nvPr/>
        </p:nvPicPr>
        <p:blipFill rotWithShape="1">
          <a:blip r:embed="rId3">
            <a:extLst>
              <a:ext uri="{28A0092B-C50C-407E-A947-70E740481C1C}">
                <a14:useLocalDpi xmlns:a14="http://schemas.microsoft.com/office/drawing/2010/main" val="0"/>
              </a:ext>
            </a:extLst>
          </a:blip>
          <a:srcRect l="24806" t="24926" r="26381" b="18508"/>
          <a:stretch/>
        </p:blipFill>
        <p:spPr>
          <a:xfrm>
            <a:off x="766615" y="1489693"/>
            <a:ext cx="3456384" cy="3004027"/>
          </a:xfrm>
          <a:prstGeom prst="rect">
            <a:avLst/>
          </a:prstGeom>
        </p:spPr>
      </p:pic>
      <p:pic>
        <p:nvPicPr>
          <p:cNvPr id="5" name="图片 4">
            <a:extLst>
              <a:ext uri="{FF2B5EF4-FFF2-40B4-BE49-F238E27FC236}">
                <a16:creationId xmlns:a16="http://schemas.microsoft.com/office/drawing/2014/main" id="{94243B1F-C28E-9D8B-5E50-1D4BB1824C86}"/>
              </a:ext>
            </a:extLst>
          </p:cNvPr>
          <p:cNvPicPr>
            <a:picLocks noChangeAspect="1"/>
          </p:cNvPicPr>
          <p:nvPr/>
        </p:nvPicPr>
        <p:blipFill rotWithShape="1">
          <a:blip r:embed="rId4">
            <a:extLst>
              <a:ext uri="{28A0092B-C50C-407E-A947-70E740481C1C}">
                <a14:useLocalDpi xmlns:a14="http://schemas.microsoft.com/office/drawing/2010/main" val="0"/>
              </a:ext>
            </a:extLst>
          </a:blip>
          <a:srcRect l="24019" t="21717" r="23232" b="18508"/>
          <a:stretch/>
        </p:blipFill>
        <p:spPr>
          <a:xfrm>
            <a:off x="6968110" y="2853730"/>
            <a:ext cx="3534593" cy="3004027"/>
          </a:xfrm>
          <a:prstGeom prst="rect">
            <a:avLst/>
          </a:prstGeom>
        </p:spPr>
      </p:pic>
      <p:sp>
        <p:nvSpPr>
          <p:cNvPr id="2" name="文本框 17">
            <a:extLst>
              <a:ext uri="{FF2B5EF4-FFF2-40B4-BE49-F238E27FC236}">
                <a16:creationId xmlns:a16="http://schemas.microsoft.com/office/drawing/2014/main" id="{8989998B-E39D-8455-B629-68EF87B2AA04}"/>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车灯</a:t>
            </a:r>
          </a:p>
        </p:txBody>
      </p:sp>
      <p:sp>
        <p:nvSpPr>
          <p:cNvPr id="4" name="文本框 15">
            <a:extLst>
              <a:ext uri="{FF2B5EF4-FFF2-40B4-BE49-F238E27FC236}">
                <a16:creationId xmlns:a16="http://schemas.microsoft.com/office/drawing/2014/main" id="{7E9E3ADF-83D6-554F-BF17-6CDE435D99A4}"/>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03</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9765143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长安</a:t>
            </a:r>
            <a:r>
              <a:rPr lang="en-US" altLang="zh-CN" sz="1600" dirty="0"/>
              <a:t> </a:t>
            </a:r>
            <a:r>
              <a:rPr lang="zh-CN" altLang="en-US" sz="1600" dirty="0"/>
              <a:t>福特蒙迪欧</a:t>
            </a:r>
            <a:r>
              <a:rPr lang="en-US" altLang="zh-CN" sz="1600" dirty="0"/>
              <a:t> </a:t>
            </a:r>
            <a:r>
              <a:rPr lang="zh-CN" altLang="en-US" sz="1600" dirty="0"/>
              <a:t>尾灯</a:t>
            </a:r>
            <a:endParaRPr lang="en-US" altLang="zh-CN" sz="1100" b="1" dirty="0">
              <a:latin typeface="Calibri" panose="020F0502020204030204" pitchFamily="34" charset="0"/>
              <a:ea typeface="宋体" panose="02010600030101010101" pitchFamily="2" charset="-122"/>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pic>
        <p:nvPicPr>
          <p:cNvPr id="3" name="图片 2">
            <a:extLst>
              <a:ext uri="{FF2B5EF4-FFF2-40B4-BE49-F238E27FC236}">
                <a16:creationId xmlns:a16="http://schemas.microsoft.com/office/drawing/2014/main" id="{AB5BB1B6-5313-629F-431B-CD31D8F67C2D}"/>
              </a:ext>
            </a:extLst>
          </p:cNvPr>
          <p:cNvPicPr>
            <a:picLocks noChangeAspect="1"/>
          </p:cNvPicPr>
          <p:nvPr/>
        </p:nvPicPr>
        <p:blipFill rotWithShape="1">
          <a:blip r:embed="rId3">
            <a:extLst>
              <a:ext uri="{28A0092B-C50C-407E-A947-70E740481C1C}">
                <a14:useLocalDpi xmlns:a14="http://schemas.microsoft.com/office/drawing/2010/main" val="0"/>
              </a:ext>
            </a:extLst>
          </a:blip>
          <a:srcRect l="14329" t="38250" r="11688" b="16751"/>
          <a:stretch/>
        </p:blipFill>
        <p:spPr>
          <a:xfrm>
            <a:off x="375987" y="1707382"/>
            <a:ext cx="5196417" cy="2370484"/>
          </a:xfrm>
          <a:prstGeom prst="rect">
            <a:avLst/>
          </a:prstGeom>
        </p:spPr>
      </p:pic>
      <p:pic>
        <p:nvPicPr>
          <p:cNvPr id="5" name="图片 4">
            <a:extLst>
              <a:ext uri="{FF2B5EF4-FFF2-40B4-BE49-F238E27FC236}">
                <a16:creationId xmlns:a16="http://schemas.microsoft.com/office/drawing/2014/main" id="{23B913E2-42CA-F466-8A8B-1D61DC20B306}"/>
              </a:ext>
            </a:extLst>
          </p:cNvPr>
          <p:cNvPicPr>
            <a:picLocks noChangeAspect="1"/>
          </p:cNvPicPr>
          <p:nvPr/>
        </p:nvPicPr>
        <p:blipFill rotWithShape="1">
          <a:blip r:embed="rId4">
            <a:extLst>
              <a:ext uri="{28A0092B-C50C-407E-A947-70E740481C1C}">
                <a14:useLocalDpi xmlns:a14="http://schemas.microsoft.com/office/drawing/2010/main" val="0"/>
              </a:ext>
            </a:extLst>
          </a:blip>
          <a:srcRect l="20250" t="22500" r="20689" b="16751"/>
          <a:stretch/>
        </p:blipFill>
        <p:spPr>
          <a:xfrm>
            <a:off x="6743277" y="2565698"/>
            <a:ext cx="4013779" cy="3096344"/>
          </a:xfrm>
          <a:prstGeom prst="rect">
            <a:avLst/>
          </a:prstGeom>
        </p:spPr>
      </p:pic>
      <p:sp>
        <p:nvSpPr>
          <p:cNvPr id="2" name="文本框 17">
            <a:extLst>
              <a:ext uri="{FF2B5EF4-FFF2-40B4-BE49-F238E27FC236}">
                <a16:creationId xmlns:a16="http://schemas.microsoft.com/office/drawing/2014/main" id="{0E787408-9361-74E4-D410-10CFBF98FF72}"/>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车灯</a:t>
            </a:r>
          </a:p>
        </p:txBody>
      </p:sp>
      <p:sp>
        <p:nvSpPr>
          <p:cNvPr id="4" name="文本框 15">
            <a:extLst>
              <a:ext uri="{FF2B5EF4-FFF2-40B4-BE49-F238E27FC236}">
                <a16:creationId xmlns:a16="http://schemas.microsoft.com/office/drawing/2014/main" id="{71BDAEBA-AD13-8014-5F83-A1090F9388A0}"/>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03</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559046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图片 77"/>
          <p:cNvPicPr>
            <a:picLocks noChangeAspect="1"/>
          </p:cNvPicPr>
          <p:nvPr/>
        </p:nvPicPr>
        <p:blipFill>
          <a:blip r:embed="rId2"/>
          <a:stretch>
            <a:fillRect/>
          </a:stretch>
        </p:blipFill>
        <p:spPr>
          <a:xfrm>
            <a:off x="3430910" y="2689337"/>
            <a:ext cx="1415748" cy="892115"/>
          </a:xfrm>
          <a:prstGeom prst="rect">
            <a:avLst/>
          </a:prstGeom>
        </p:spPr>
      </p:pic>
      <p:pic>
        <p:nvPicPr>
          <p:cNvPr id="79" name="图片 78"/>
          <p:cNvPicPr>
            <a:picLocks noChangeAspect="1"/>
          </p:cNvPicPr>
          <p:nvPr/>
        </p:nvPicPr>
        <p:blipFill>
          <a:blip r:embed="rId3"/>
          <a:stretch>
            <a:fillRect/>
          </a:stretch>
        </p:blipFill>
        <p:spPr>
          <a:xfrm>
            <a:off x="6667124" y="4105089"/>
            <a:ext cx="1440207" cy="983556"/>
          </a:xfrm>
          <a:prstGeom prst="rect">
            <a:avLst/>
          </a:prstGeom>
        </p:spPr>
      </p:pic>
      <p:pic>
        <p:nvPicPr>
          <p:cNvPr id="80" name="图片 79"/>
          <p:cNvPicPr>
            <a:picLocks noChangeAspect="1"/>
          </p:cNvPicPr>
          <p:nvPr/>
        </p:nvPicPr>
        <p:blipFill>
          <a:blip r:embed="rId4"/>
          <a:stretch>
            <a:fillRect/>
          </a:stretch>
        </p:blipFill>
        <p:spPr>
          <a:xfrm>
            <a:off x="8388979" y="4170833"/>
            <a:ext cx="3016093" cy="707036"/>
          </a:xfrm>
          <a:prstGeom prst="rect">
            <a:avLst/>
          </a:prstGeom>
        </p:spPr>
      </p:pic>
      <p:pic>
        <p:nvPicPr>
          <p:cNvPr id="81" name="图片 80"/>
          <p:cNvPicPr>
            <a:picLocks noChangeAspect="1"/>
          </p:cNvPicPr>
          <p:nvPr/>
        </p:nvPicPr>
        <p:blipFill>
          <a:blip r:embed="rId5"/>
          <a:stretch>
            <a:fillRect/>
          </a:stretch>
        </p:blipFill>
        <p:spPr>
          <a:xfrm>
            <a:off x="730891" y="4779899"/>
            <a:ext cx="2254784" cy="954151"/>
          </a:xfrm>
          <a:prstGeom prst="rect">
            <a:avLst/>
          </a:prstGeom>
        </p:spPr>
      </p:pic>
      <p:pic>
        <p:nvPicPr>
          <p:cNvPr id="82" name="图片 81"/>
          <p:cNvPicPr>
            <a:picLocks noChangeAspect="1"/>
          </p:cNvPicPr>
          <p:nvPr/>
        </p:nvPicPr>
        <p:blipFill>
          <a:blip r:embed="rId6"/>
          <a:stretch>
            <a:fillRect/>
          </a:stretch>
        </p:blipFill>
        <p:spPr>
          <a:xfrm>
            <a:off x="5372888" y="4061454"/>
            <a:ext cx="1012588" cy="925795"/>
          </a:xfrm>
          <a:prstGeom prst="rect">
            <a:avLst/>
          </a:prstGeom>
        </p:spPr>
      </p:pic>
      <p:pic>
        <p:nvPicPr>
          <p:cNvPr id="83" name="图片 82"/>
          <p:cNvPicPr>
            <a:picLocks noChangeAspect="1"/>
          </p:cNvPicPr>
          <p:nvPr/>
        </p:nvPicPr>
        <p:blipFill>
          <a:blip r:embed="rId7"/>
          <a:stretch>
            <a:fillRect/>
          </a:stretch>
        </p:blipFill>
        <p:spPr>
          <a:xfrm>
            <a:off x="7175326" y="5176296"/>
            <a:ext cx="2835642" cy="601980"/>
          </a:xfrm>
          <a:prstGeom prst="rect">
            <a:avLst/>
          </a:prstGeom>
        </p:spPr>
      </p:pic>
      <p:pic>
        <p:nvPicPr>
          <p:cNvPr id="84" name="图片 83"/>
          <p:cNvPicPr>
            <a:picLocks noChangeAspect="1"/>
          </p:cNvPicPr>
          <p:nvPr/>
        </p:nvPicPr>
        <p:blipFill>
          <a:blip r:embed="rId8"/>
          <a:stretch>
            <a:fillRect/>
          </a:stretch>
        </p:blipFill>
        <p:spPr>
          <a:xfrm>
            <a:off x="664406" y="1383694"/>
            <a:ext cx="2217603" cy="925795"/>
          </a:xfrm>
          <a:prstGeom prst="rect">
            <a:avLst/>
          </a:prstGeom>
        </p:spPr>
      </p:pic>
      <p:pic>
        <p:nvPicPr>
          <p:cNvPr id="86" name="图片 8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4406" y="2815029"/>
            <a:ext cx="2234235" cy="744744"/>
          </a:xfrm>
          <a:prstGeom prst="rect">
            <a:avLst/>
          </a:prstGeom>
        </p:spPr>
      </p:pic>
      <p:pic>
        <p:nvPicPr>
          <p:cNvPr id="87" name="图片 1" descr="image0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80682" y="5314810"/>
            <a:ext cx="11811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图片 87"/>
          <p:cNvPicPr>
            <a:picLocks noChangeAspect="1"/>
          </p:cNvPicPr>
          <p:nvPr/>
        </p:nvPicPr>
        <p:blipFill>
          <a:blip r:embed="rId11"/>
          <a:stretch>
            <a:fillRect/>
          </a:stretch>
        </p:blipFill>
        <p:spPr>
          <a:xfrm>
            <a:off x="10185400" y="5175365"/>
            <a:ext cx="1609725" cy="533400"/>
          </a:xfrm>
          <a:prstGeom prst="rect">
            <a:avLst/>
          </a:prstGeom>
        </p:spPr>
      </p:pic>
      <p:grpSp>
        <p:nvGrpSpPr>
          <p:cNvPr id="89" name="组合 88"/>
          <p:cNvGrpSpPr/>
          <p:nvPr/>
        </p:nvGrpSpPr>
        <p:grpSpPr>
          <a:xfrm>
            <a:off x="372348" y="189437"/>
            <a:ext cx="3307462" cy="811291"/>
            <a:chOff x="35794" y="490240"/>
            <a:chExt cx="3307462" cy="811291"/>
          </a:xfrm>
        </p:grpSpPr>
        <p:sp>
          <p:nvSpPr>
            <p:cNvPr id="90" name="文本框 5"/>
            <p:cNvSpPr txBox="1"/>
            <p:nvPr/>
          </p:nvSpPr>
          <p:spPr>
            <a:xfrm>
              <a:off x="35794" y="490240"/>
              <a:ext cx="2844924" cy="646331"/>
            </a:xfrm>
            <a:prstGeom prst="rect">
              <a:avLst/>
            </a:prstGeom>
            <a:noFill/>
          </p:spPr>
          <p:txBody>
            <a:bodyPr wrap="square" rtlCol="0">
              <a:spAutoFit/>
            </a:bodyPr>
            <a:lstStyle>
              <a:defPPr>
                <a:defRPr lang="zh-CN"/>
              </a:defPPr>
              <a:lvl1pPr algn="ctr">
                <a:defRPr sz="5400">
                  <a:solidFill>
                    <a:schemeClr val="bg1"/>
                  </a:solidFill>
                  <a:latin typeface="微软雅黑" panose="020B0503020204020204" pitchFamily="34" charset="-122"/>
                  <a:ea typeface="微软雅黑" panose="020B0503020204020204" pitchFamily="34" charset="-122"/>
                </a:defRPr>
              </a:lvl1pPr>
            </a:lstStyle>
            <a:p>
              <a:pPr marL="0" marR="0" lvl="0" indent="0" algn="ctr" defTabSz="951230" eaLnBrk="1" fontAlgn="auto" latinLnBrk="0" hangingPunct="1">
                <a:lnSpc>
                  <a:spcPct val="100000"/>
                </a:lnSpc>
                <a:spcBef>
                  <a:spcPts val="0"/>
                </a:spcBef>
                <a:spcAft>
                  <a:spcPts val="0"/>
                </a:spcAft>
                <a:buClrTx/>
                <a:buSzTx/>
                <a:buFontTx/>
                <a:buNone/>
                <a:defRPr/>
              </a:pPr>
              <a:r>
                <a:rPr kumimoji="0" lang="zh-CN" altLang="en-US" sz="3600" b="0" i="0" u="none" strike="noStrike" kern="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我们的客户</a:t>
              </a:r>
              <a:endParaRPr kumimoji="0" lang="zh-CN" altLang="zh-CN" sz="3600" b="0" i="0" u="none" strike="noStrike" kern="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91" name="TextBox 13"/>
            <p:cNvSpPr txBox="1"/>
            <p:nvPr/>
          </p:nvSpPr>
          <p:spPr>
            <a:xfrm>
              <a:off x="286044" y="1024532"/>
              <a:ext cx="3057212" cy="276999"/>
            </a:xfrm>
            <a:prstGeom prst="rect">
              <a:avLst/>
            </a:prstGeom>
            <a:noFill/>
          </p:spPr>
          <p:txBody>
            <a:bodyPr wrap="square" rtlCol="0">
              <a:spAutoFit/>
            </a:bodyPr>
            <a:lstStyle>
              <a:defPPr>
                <a:defRPr lang="zh-CN"/>
              </a:defPPr>
              <a:lvl1pPr>
                <a:defRPr sz="2400">
                  <a:solidFill>
                    <a:schemeClr val="bg1"/>
                  </a:solidFill>
                  <a:effectLst/>
                  <a:latin typeface="微软雅黑" panose="020B0503020204020204" pitchFamily="34" charset="-122"/>
                  <a:ea typeface="微软雅黑" panose="020B0503020204020204" pitchFamily="34" charset="-122"/>
                </a:defRPr>
              </a:lvl1pPr>
            </a:lstStyle>
            <a:p>
              <a:pPr marL="0" marR="0" lvl="0" indent="0" defTabSz="95123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Our </a:t>
              </a:r>
              <a:r>
                <a:rPr lang="en-US" altLang="zh-CN" sz="1200" kern="0" dirty="0">
                  <a:solidFill>
                    <a:srgbClr val="0070C0"/>
                  </a:solidFill>
                </a:rPr>
                <a:t>C</a:t>
              </a:r>
              <a:r>
                <a:rPr kumimoji="0" lang="en-US" altLang="zh-CN" sz="1200" b="0" i="0" u="none" strike="noStrike" kern="0" cap="none" spc="0" normalizeH="0" baseline="0" noProof="0" dirty="0" err="1">
                  <a:ln>
                    <a:noFill/>
                  </a:ln>
                  <a:solidFill>
                    <a:srgbClr val="0070C0"/>
                  </a:solidFill>
                  <a:effectLst/>
                  <a:uLnTx/>
                  <a:uFillTx/>
                  <a:latin typeface="微软雅黑" panose="020B0503020204020204" pitchFamily="34" charset="-122"/>
                  <a:ea typeface="微软雅黑" panose="020B0503020204020204" pitchFamily="34" charset="-122"/>
                </a:rPr>
                <a:t>ustomer</a:t>
              </a:r>
              <a:endParaRPr kumimoji="0" lang="zh-CN" altLang="en-US" sz="1200" b="0" i="0" u="none" strike="noStrike" kern="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endParaRPr>
            </a:p>
          </p:txBody>
        </p:sp>
      </p:grpSp>
      <p:sp>
        <p:nvSpPr>
          <p:cNvPr id="92" name="Freeform 514"/>
          <p:cNvSpPr>
            <a:spLocks noEditPoints="1"/>
          </p:cNvSpPr>
          <p:nvPr/>
        </p:nvSpPr>
        <p:spPr bwMode="auto">
          <a:xfrm>
            <a:off x="3072577" y="333450"/>
            <a:ext cx="358333" cy="360040"/>
          </a:xfrm>
          <a:custGeom>
            <a:avLst/>
            <a:gdLst>
              <a:gd name="T0" fmla="*/ 144 w 288"/>
              <a:gd name="T1" fmla="*/ 0 h 289"/>
              <a:gd name="T2" fmla="*/ 0 w 288"/>
              <a:gd name="T3" fmla="*/ 145 h 289"/>
              <a:gd name="T4" fmla="*/ 144 w 288"/>
              <a:gd name="T5" fmla="*/ 289 h 289"/>
              <a:gd name="T6" fmla="*/ 288 w 288"/>
              <a:gd name="T7" fmla="*/ 145 h 289"/>
              <a:gd name="T8" fmla="*/ 144 w 288"/>
              <a:gd name="T9" fmla="*/ 0 h 289"/>
              <a:gd name="T10" fmla="*/ 208 w 288"/>
              <a:gd name="T11" fmla="*/ 148 h 289"/>
              <a:gd name="T12" fmla="*/ 117 w 288"/>
              <a:gd name="T13" fmla="*/ 239 h 289"/>
              <a:gd name="T14" fmla="*/ 114 w 288"/>
              <a:gd name="T15" fmla="*/ 240 h 289"/>
              <a:gd name="T16" fmla="*/ 111 w 288"/>
              <a:gd name="T17" fmla="*/ 239 h 289"/>
              <a:gd name="T18" fmla="*/ 111 w 288"/>
              <a:gd name="T19" fmla="*/ 239 h 289"/>
              <a:gd name="T20" fmla="*/ 110 w 288"/>
              <a:gd name="T21" fmla="*/ 236 h 289"/>
              <a:gd name="T22" fmla="*/ 110 w 288"/>
              <a:gd name="T23" fmla="*/ 192 h 289"/>
              <a:gd name="T24" fmla="*/ 111 w 288"/>
              <a:gd name="T25" fmla="*/ 189 h 289"/>
              <a:gd name="T26" fmla="*/ 155 w 288"/>
              <a:gd name="T27" fmla="*/ 145 h 289"/>
              <a:gd name="T28" fmla="*/ 111 w 288"/>
              <a:gd name="T29" fmla="*/ 101 h 289"/>
              <a:gd name="T30" fmla="*/ 110 w 288"/>
              <a:gd name="T31" fmla="*/ 98 h 289"/>
              <a:gd name="T32" fmla="*/ 110 w 288"/>
              <a:gd name="T33" fmla="*/ 54 h 289"/>
              <a:gd name="T34" fmla="*/ 111 w 288"/>
              <a:gd name="T35" fmla="*/ 51 h 289"/>
              <a:gd name="T36" fmla="*/ 111 w 288"/>
              <a:gd name="T37" fmla="*/ 51 h 289"/>
              <a:gd name="T38" fmla="*/ 117 w 288"/>
              <a:gd name="T39" fmla="*/ 51 h 289"/>
              <a:gd name="T40" fmla="*/ 208 w 288"/>
              <a:gd name="T41" fmla="*/ 142 h 289"/>
              <a:gd name="T42" fmla="*/ 209 w 288"/>
              <a:gd name="T43" fmla="*/ 145 h 289"/>
              <a:gd name="T44" fmla="*/ 208 w 288"/>
              <a:gd name="T45" fmla="*/ 14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8" h="289">
                <a:moveTo>
                  <a:pt x="144" y="0"/>
                </a:moveTo>
                <a:cubicBezTo>
                  <a:pt x="64" y="0"/>
                  <a:pt x="0" y="65"/>
                  <a:pt x="0" y="145"/>
                </a:cubicBezTo>
                <a:cubicBezTo>
                  <a:pt x="0" y="224"/>
                  <a:pt x="64" y="289"/>
                  <a:pt x="144" y="289"/>
                </a:cubicBezTo>
                <a:cubicBezTo>
                  <a:pt x="224" y="289"/>
                  <a:pt x="288" y="224"/>
                  <a:pt x="288" y="145"/>
                </a:cubicBezTo>
                <a:cubicBezTo>
                  <a:pt x="288" y="65"/>
                  <a:pt x="224" y="0"/>
                  <a:pt x="144" y="0"/>
                </a:cubicBezTo>
                <a:close/>
                <a:moveTo>
                  <a:pt x="208" y="148"/>
                </a:moveTo>
                <a:cubicBezTo>
                  <a:pt x="117" y="239"/>
                  <a:pt x="117" y="239"/>
                  <a:pt x="117" y="239"/>
                </a:cubicBezTo>
                <a:cubicBezTo>
                  <a:pt x="116" y="240"/>
                  <a:pt x="115" y="240"/>
                  <a:pt x="114" y="240"/>
                </a:cubicBezTo>
                <a:cubicBezTo>
                  <a:pt x="113" y="240"/>
                  <a:pt x="112" y="240"/>
                  <a:pt x="111" y="239"/>
                </a:cubicBezTo>
                <a:cubicBezTo>
                  <a:pt x="111" y="239"/>
                  <a:pt x="111" y="239"/>
                  <a:pt x="111" y="239"/>
                </a:cubicBezTo>
                <a:cubicBezTo>
                  <a:pt x="110" y="238"/>
                  <a:pt x="110" y="237"/>
                  <a:pt x="110" y="236"/>
                </a:cubicBezTo>
                <a:cubicBezTo>
                  <a:pt x="110" y="192"/>
                  <a:pt x="110" y="192"/>
                  <a:pt x="110" y="192"/>
                </a:cubicBezTo>
                <a:cubicBezTo>
                  <a:pt x="110" y="191"/>
                  <a:pt x="110" y="190"/>
                  <a:pt x="111" y="189"/>
                </a:cubicBezTo>
                <a:cubicBezTo>
                  <a:pt x="155" y="145"/>
                  <a:pt x="155" y="145"/>
                  <a:pt x="155" y="145"/>
                </a:cubicBezTo>
                <a:cubicBezTo>
                  <a:pt x="111" y="101"/>
                  <a:pt x="111" y="101"/>
                  <a:pt x="111" y="101"/>
                </a:cubicBezTo>
                <a:cubicBezTo>
                  <a:pt x="110" y="100"/>
                  <a:pt x="110" y="99"/>
                  <a:pt x="110" y="98"/>
                </a:cubicBezTo>
                <a:cubicBezTo>
                  <a:pt x="110" y="54"/>
                  <a:pt x="110" y="54"/>
                  <a:pt x="110" y="54"/>
                </a:cubicBezTo>
                <a:cubicBezTo>
                  <a:pt x="110" y="53"/>
                  <a:pt x="110" y="52"/>
                  <a:pt x="111" y="51"/>
                </a:cubicBezTo>
                <a:cubicBezTo>
                  <a:pt x="111" y="51"/>
                  <a:pt x="111" y="51"/>
                  <a:pt x="111" y="51"/>
                </a:cubicBezTo>
                <a:cubicBezTo>
                  <a:pt x="113" y="49"/>
                  <a:pt x="115" y="49"/>
                  <a:pt x="117" y="51"/>
                </a:cubicBezTo>
                <a:cubicBezTo>
                  <a:pt x="208" y="142"/>
                  <a:pt x="208" y="142"/>
                  <a:pt x="208" y="142"/>
                </a:cubicBezTo>
                <a:cubicBezTo>
                  <a:pt x="209" y="143"/>
                  <a:pt x="209" y="144"/>
                  <a:pt x="209" y="145"/>
                </a:cubicBezTo>
                <a:cubicBezTo>
                  <a:pt x="209" y="146"/>
                  <a:pt x="209" y="147"/>
                  <a:pt x="208" y="148"/>
                </a:cubicBezTo>
                <a:close/>
              </a:path>
            </a:pathLst>
          </a:custGeom>
          <a:solidFill>
            <a:srgbClr val="0070C0"/>
          </a:solidFill>
          <a:ln>
            <a:noFill/>
          </a:ln>
        </p:spPr>
        <p:txBody>
          <a:bodyPr vert="horz" wrap="square" lIns="91440" tIns="45720" rIns="91440" bIns="45720" numCol="1" anchor="t" anchorCtr="0" compatLnSpc="1"/>
          <a:lstStyle/>
          <a:p>
            <a:pPr defTabSz="951230"/>
            <a:endParaRPr lang="zh-CN" altLang="en-US" sz="1900">
              <a:solidFill>
                <a:prstClr val="black">
                  <a:lumMod val="65000"/>
                  <a:lumOff val="35000"/>
                </a:prstClr>
              </a:solidFill>
              <a:latin typeface="Calibri" panose="020F0502020204030204"/>
              <a:ea typeface="宋体" panose="02010600030101010101" pitchFamily="2" charset="-122"/>
            </a:endParaRPr>
          </a:p>
        </p:txBody>
      </p:sp>
      <p:grpSp>
        <p:nvGrpSpPr>
          <p:cNvPr id="4" name="组合 3"/>
          <p:cNvGrpSpPr/>
          <p:nvPr/>
        </p:nvGrpSpPr>
        <p:grpSpPr>
          <a:xfrm>
            <a:off x="3217272" y="3968538"/>
            <a:ext cx="2039189" cy="1765512"/>
            <a:chOff x="5159102" y="3979643"/>
            <a:chExt cx="1514475" cy="1437939"/>
          </a:xfrm>
        </p:grpSpPr>
        <p:pic>
          <p:nvPicPr>
            <p:cNvPr id="2" name="图片 1"/>
            <p:cNvPicPr>
              <a:picLocks noChangeAspect="1"/>
            </p:cNvPicPr>
            <p:nvPr/>
          </p:nvPicPr>
          <p:blipFill>
            <a:blip r:embed="rId12"/>
            <a:stretch>
              <a:fillRect/>
            </a:stretch>
          </p:blipFill>
          <p:spPr>
            <a:xfrm>
              <a:off x="5159102" y="3979643"/>
              <a:ext cx="1514475" cy="1019175"/>
            </a:xfrm>
            <a:prstGeom prst="rect">
              <a:avLst/>
            </a:prstGeom>
          </p:spPr>
        </p:pic>
        <p:pic>
          <p:nvPicPr>
            <p:cNvPr id="3" name="图片 2"/>
            <p:cNvPicPr>
              <a:picLocks noChangeAspect="1"/>
            </p:cNvPicPr>
            <p:nvPr/>
          </p:nvPicPr>
          <p:blipFill>
            <a:blip r:embed="rId13"/>
            <a:stretch>
              <a:fillRect/>
            </a:stretch>
          </p:blipFill>
          <p:spPr>
            <a:xfrm>
              <a:off x="5159102" y="4941962"/>
              <a:ext cx="1514475" cy="475620"/>
            </a:xfrm>
            <a:prstGeom prst="rect">
              <a:avLst/>
            </a:prstGeom>
          </p:spPr>
        </p:pic>
      </p:grpSp>
      <p:pic>
        <p:nvPicPr>
          <p:cNvPr id="6" name="图片 5">
            <a:extLst>
              <a:ext uri="{FF2B5EF4-FFF2-40B4-BE49-F238E27FC236}">
                <a16:creationId xmlns:a16="http://schemas.microsoft.com/office/drawing/2014/main" id="{77994B82-8DA3-4663-8165-4FB65A9687E0}"/>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12645" r="1953" b="14145"/>
          <a:stretch/>
        </p:blipFill>
        <p:spPr>
          <a:xfrm>
            <a:off x="5159102" y="2508192"/>
            <a:ext cx="1702680" cy="1271362"/>
          </a:xfrm>
          <a:prstGeom prst="rect">
            <a:avLst/>
          </a:prstGeom>
        </p:spPr>
      </p:pic>
      <p:pic>
        <p:nvPicPr>
          <p:cNvPr id="9" name="图片 8">
            <a:extLst>
              <a:ext uri="{FF2B5EF4-FFF2-40B4-BE49-F238E27FC236}">
                <a16:creationId xmlns:a16="http://schemas.microsoft.com/office/drawing/2014/main" id="{1D3E4616-190D-231C-3BB5-FE0BAE7C14B1}"/>
              </a:ext>
            </a:extLst>
          </p:cNvPr>
          <p:cNvPicPr>
            <a:picLocks noChangeAspect="1"/>
          </p:cNvPicPr>
          <p:nvPr/>
        </p:nvPicPr>
        <p:blipFill rotWithShape="1">
          <a:blip r:embed="rId15">
            <a:extLst>
              <a:ext uri="{28A0092B-C50C-407E-A947-70E740481C1C}">
                <a14:useLocalDpi xmlns:a14="http://schemas.microsoft.com/office/drawing/2010/main" val="0"/>
              </a:ext>
            </a:extLst>
          </a:blip>
          <a:srcRect t="31804" r="-387" b="20303"/>
          <a:stretch/>
        </p:blipFill>
        <p:spPr>
          <a:xfrm>
            <a:off x="6871399" y="1377296"/>
            <a:ext cx="2181246" cy="1040628"/>
          </a:xfrm>
          <a:prstGeom prst="rect">
            <a:avLst/>
          </a:prstGeom>
        </p:spPr>
      </p:pic>
      <p:pic>
        <p:nvPicPr>
          <p:cNvPr id="22" name="图片 21">
            <a:extLst>
              <a:ext uri="{FF2B5EF4-FFF2-40B4-BE49-F238E27FC236}">
                <a16:creationId xmlns:a16="http://schemas.microsoft.com/office/drawing/2014/main" id="{5C9772AC-CBBE-C681-80E8-121C027874E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pic>
        <p:nvPicPr>
          <p:cNvPr id="8" name="图片 7">
            <a:extLst>
              <a:ext uri="{FF2B5EF4-FFF2-40B4-BE49-F238E27FC236}">
                <a16:creationId xmlns:a16="http://schemas.microsoft.com/office/drawing/2014/main" id="{556BC96D-357E-7B69-9781-5C3DAB75FEC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085333" y="2718730"/>
            <a:ext cx="4412362" cy="937341"/>
          </a:xfrm>
          <a:prstGeom prst="rect">
            <a:avLst/>
          </a:prstGeom>
        </p:spPr>
      </p:pic>
      <p:pic>
        <p:nvPicPr>
          <p:cNvPr id="11" name="图片 10">
            <a:extLst>
              <a:ext uri="{FF2B5EF4-FFF2-40B4-BE49-F238E27FC236}">
                <a16:creationId xmlns:a16="http://schemas.microsoft.com/office/drawing/2014/main" id="{19F0E5D7-3FC4-E695-702B-494F48BDA51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54646" y="3838126"/>
            <a:ext cx="1214029" cy="877836"/>
          </a:xfrm>
          <a:prstGeom prst="rect">
            <a:avLst/>
          </a:prstGeom>
        </p:spPr>
      </p:pic>
      <p:pic>
        <p:nvPicPr>
          <p:cNvPr id="7" name="图片 6">
            <a:extLst>
              <a:ext uri="{FF2B5EF4-FFF2-40B4-BE49-F238E27FC236}">
                <a16:creationId xmlns:a16="http://schemas.microsoft.com/office/drawing/2014/main" id="{18051564-2484-CB2D-386E-CEDE0CE76CCB}"/>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213765" y="1377296"/>
            <a:ext cx="3286894" cy="9038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p:cTn id="7" dur="500" fill="hold"/>
                                        <p:tgtEl>
                                          <p:spTgt spid="89"/>
                                        </p:tgtEl>
                                        <p:attrNameLst>
                                          <p:attrName>ppt_w</p:attrName>
                                        </p:attrNameLst>
                                      </p:cBhvr>
                                      <p:tavLst>
                                        <p:tav tm="0">
                                          <p:val>
                                            <p:fltVal val="0"/>
                                          </p:val>
                                        </p:tav>
                                        <p:tav tm="100000">
                                          <p:val>
                                            <p:strVal val="#ppt_w"/>
                                          </p:val>
                                        </p:tav>
                                      </p:tavLst>
                                    </p:anim>
                                    <p:anim calcmode="lin" valueType="num">
                                      <p:cBhvr>
                                        <p:cTn id="8" dur="500" fill="hold"/>
                                        <p:tgtEl>
                                          <p:spTgt spid="89"/>
                                        </p:tgtEl>
                                        <p:attrNameLst>
                                          <p:attrName>ppt_h</p:attrName>
                                        </p:attrNameLst>
                                      </p:cBhvr>
                                      <p:tavLst>
                                        <p:tav tm="0">
                                          <p:val>
                                            <p:fltVal val="0"/>
                                          </p:val>
                                        </p:tav>
                                        <p:tav tm="100000">
                                          <p:val>
                                            <p:strVal val="#ppt_h"/>
                                          </p:val>
                                        </p:tav>
                                      </p:tavLst>
                                    </p:anim>
                                    <p:anim calcmode="lin" valueType="num">
                                      <p:cBhvr>
                                        <p:cTn id="9" dur="500" fill="hold"/>
                                        <p:tgtEl>
                                          <p:spTgt spid="89"/>
                                        </p:tgtEl>
                                        <p:attrNameLst>
                                          <p:attrName>style.rotation</p:attrName>
                                        </p:attrNameLst>
                                      </p:cBhvr>
                                      <p:tavLst>
                                        <p:tav tm="0">
                                          <p:val>
                                            <p:fltVal val="90"/>
                                          </p:val>
                                        </p:tav>
                                        <p:tav tm="100000">
                                          <p:val>
                                            <p:fltVal val="0"/>
                                          </p:val>
                                        </p:tav>
                                      </p:tavLst>
                                    </p:anim>
                                    <p:animEffect transition="in" filter="fade">
                                      <p:cBhvr>
                                        <p:cTn id="10"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长安</a:t>
            </a:r>
            <a:r>
              <a:rPr lang="en-US" altLang="zh-CN" sz="1600" dirty="0"/>
              <a:t> </a:t>
            </a:r>
            <a:r>
              <a:rPr lang="zh-CN" altLang="en-US" sz="1600" dirty="0"/>
              <a:t>福特</a:t>
            </a:r>
            <a:r>
              <a:rPr lang="en-US" altLang="zh-CN" sz="1600" dirty="0"/>
              <a:t>EVOS </a:t>
            </a:r>
            <a:r>
              <a:rPr lang="zh-CN" altLang="en-US" sz="1600" dirty="0"/>
              <a:t>尾灯</a:t>
            </a:r>
            <a:endParaRPr lang="en-US" altLang="zh-CN" sz="1100" b="1" dirty="0">
              <a:latin typeface="Calibri" panose="020F0502020204030204" pitchFamily="34" charset="0"/>
              <a:ea typeface="宋体" panose="02010600030101010101" pitchFamily="2" charset="-122"/>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pic>
        <p:nvPicPr>
          <p:cNvPr id="3" name="图片 2">
            <a:extLst>
              <a:ext uri="{FF2B5EF4-FFF2-40B4-BE49-F238E27FC236}">
                <a16:creationId xmlns:a16="http://schemas.microsoft.com/office/drawing/2014/main" id="{0ABDB8DB-84B0-25A4-A8F0-DEC1716E0EF6}"/>
              </a:ext>
            </a:extLst>
          </p:cNvPr>
          <p:cNvPicPr>
            <a:picLocks noChangeAspect="1"/>
          </p:cNvPicPr>
          <p:nvPr/>
        </p:nvPicPr>
        <p:blipFill rotWithShape="1">
          <a:blip r:embed="rId3">
            <a:extLst>
              <a:ext uri="{28A0092B-C50C-407E-A947-70E740481C1C}">
                <a14:useLocalDpi xmlns:a14="http://schemas.microsoft.com/office/drawing/2010/main" val="0"/>
              </a:ext>
            </a:extLst>
          </a:blip>
          <a:srcRect l="15686" t="31826" r="11752" b="18674"/>
          <a:stretch/>
        </p:blipFill>
        <p:spPr>
          <a:xfrm>
            <a:off x="601309" y="1629594"/>
            <a:ext cx="4926002" cy="2520280"/>
          </a:xfrm>
          <a:prstGeom prst="rect">
            <a:avLst/>
          </a:prstGeom>
        </p:spPr>
      </p:pic>
      <p:pic>
        <p:nvPicPr>
          <p:cNvPr id="5" name="图片 4">
            <a:extLst>
              <a:ext uri="{FF2B5EF4-FFF2-40B4-BE49-F238E27FC236}">
                <a16:creationId xmlns:a16="http://schemas.microsoft.com/office/drawing/2014/main" id="{4D8A8E21-A5B6-F000-21BE-D0B92BCC51AE}"/>
              </a:ext>
            </a:extLst>
          </p:cNvPr>
          <p:cNvPicPr>
            <a:picLocks noChangeAspect="1"/>
          </p:cNvPicPr>
          <p:nvPr/>
        </p:nvPicPr>
        <p:blipFill rotWithShape="1">
          <a:blip r:embed="rId4">
            <a:extLst>
              <a:ext uri="{28A0092B-C50C-407E-A947-70E740481C1C}">
                <a14:useLocalDpi xmlns:a14="http://schemas.microsoft.com/office/drawing/2010/main" val="0"/>
              </a:ext>
            </a:extLst>
          </a:blip>
          <a:srcRect l="24688" t="24660" r="25016" b="14000"/>
          <a:stretch/>
        </p:blipFill>
        <p:spPr>
          <a:xfrm>
            <a:off x="6825931" y="2421682"/>
            <a:ext cx="4093811" cy="3744416"/>
          </a:xfrm>
          <a:prstGeom prst="rect">
            <a:avLst/>
          </a:prstGeom>
        </p:spPr>
      </p:pic>
      <p:sp>
        <p:nvSpPr>
          <p:cNvPr id="2" name="文本框 17">
            <a:extLst>
              <a:ext uri="{FF2B5EF4-FFF2-40B4-BE49-F238E27FC236}">
                <a16:creationId xmlns:a16="http://schemas.microsoft.com/office/drawing/2014/main" id="{D5C9EF6B-A773-8D17-8B30-C41ED1FA651F}"/>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车灯</a:t>
            </a:r>
          </a:p>
        </p:txBody>
      </p:sp>
      <p:sp>
        <p:nvSpPr>
          <p:cNvPr id="4" name="文本框 15">
            <a:extLst>
              <a:ext uri="{FF2B5EF4-FFF2-40B4-BE49-F238E27FC236}">
                <a16:creationId xmlns:a16="http://schemas.microsoft.com/office/drawing/2014/main" id="{0EEFBB08-EA1C-B7C3-3C8A-736B80C44DAC}"/>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03</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1325365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长安</a:t>
            </a:r>
            <a:r>
              <a:rPr lang="en-US" altLang="zh-CN" sz="1600" dirty="0"/>
              <a:t> </a:t>
            </a:r>
            <a:r>
              <a:rPr lang="zh-CN" altLang="en-US" sz="1600" dirty="0"/>
              <a:t>福特探险者 尾灯</a:t>
            </a:r>
            <a:endParaRPr lang="en-US" altLang="zh-CN" sz="1100" b="1" dirty="0">
              <a:latin typeface="Calibri" panose="020F0502020204030204" pitchFamily="34" charset="0"/>
              <a:ea typeface="宋体" panose="02010600030101010101" pitchFamily="2" charset="-122"/>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pic>
        <p:nvPicPr>
          <p:cNvPr id="3" name="图片 2">
            <a:extLst>
              <a:ext uri="{FF2B5EF4-FFF2-40B4-BE49-F238E27FC236}">
                <a16:creationId xmlns:a16="http://schemas.microsoft.com/office/drawing/2014/main" id="{0221A726-8E85-D07D-418D-AECB985DFB57}"/>
              </a:ext>
            </a:extLst>
          </p:cNvPr>
          <p:cNvPicPr>
            <a:picLocks noChangeAspect="1"/>
          </p:cNvPicPr>
          <p:nvPr/>
        </p:nvPicPr>
        <p:blipFill rotWithShape="1">
          <a:blip r:embed="rId3">
            <a:extLst>
              <a:ext uri="{28A0092B-C50C-407E-A947-70E740481C1C}">
                <a14:useLocalDpi xmlns:a14="http://schemas.microsoft.com/office/drawing/2010/main" val="0"/>
              </a:ext>
            </a:extLst>
          </a:blip>
          <a:srcRect l="11812" t="19835" r="10564" b="21251"/>
          <a:stretch/>
        </p:blipFill>
        <p:spPr>
          <a:xfrm>
            <a:off x="1414686" y="1953515"/>
            <a:ext cx="4535097" cy="2581492"/>
          </a:xfrm>
          <a:prstGeom prst="rect">
            <a:avLst/>
          </a:prstGeom>
        </p:spPr>
      </p:pic>
      <p:pic>
        <p:nvPicPr>
          <p:cNvPr id="5" name="图片 4">
            <a:extLst>
              <a:ext uri="{FF2B5EF4-FFF2-40B4-BE49-F238E27FC236}">
                <a16:creationId xmlns:a16="http://schemas.microsoft.com/office/drawing/2014/main" id="{1956FC29-F44B-D5EA-8C22-CA85D837AD1F}"/>
              </a:ext>
            </a:extLst>
          </p:cNvPr>
          <p:cNvPicPr>
            <a:picLocks noChangeAspect="1"/>
          </p:cNvPicPr>
          <p:nvPr/>
        </p:nvPicPr>
        <p:blipFill rotWithShape="1">
          <a:blip r:embed="rId4">
            <a:extLst>
              <a:ext uri="{28A0092B-C50C-407E-A947-70E740481C1C}">
                <a14:useLocalDpi xmlns:a14="http://schemas.microsoft.com/office/drawing/2010/main" val="0"/>
              </a:ext>
            </a:extLst>
          </a:blip>
          <a:srcRect l="25588" t="19014" r="22100" b="16870"/>
          <a:stretch/>
        </p:blipFill>
        <p:spPr>
          <a:xfrm>
            <a:off x="6815286" y="2576494"/>
            <a:ext cx="4104456" cy="3773027"/>
          </a:xfrm>
          <a:prstGeom prst="rect">
            <a:avLst/>
          </a:prstGeom>
        </p:spPr>
      </p:pic>
      <p:sp>
        <p:nvSpPr>
          <p:cNvPr id="2" name="文本框 17">
            <a:extLst>
              <a:ext uri="{FF2B5EF4-FFF2-40B4-BE49-F238E27FC236}">
                <a16:creationId xmlns:a16="http://schemas.microsoft.com/office/drawing/2014/main" id="{0E9302DB-58DD-843A-4CD9-5B033A2D43C7}"/>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车灯</a:t>
            </a:r>
          </a:p>
        </p:txBody>
      </p:sp>
      <p:sp>
        <p:nvSpPr>
          <p:cNvPr id="4" name="文本框 15">
            <a:extLst>
              <a:ext uri="{FF2B5EF4-FFF2-40B4-BE49-F238E27FC236}">
                <a16:creationId xmlns:a16="http://schemas.microsoft.com/office/drawing/2014/main" id="{D3540935-144D-703E-446F-3A9ACC036B2A}"/>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03</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7763576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林肯冒险家 尾灯</a:t>
            </a:r>
            <a:endParaRPr lang="en-US" altLang="zh-CN" sz="1100" b="1" dirty="0">
              <a:latin typeface="Calibri" panose="020F0502020204030204" pitchFamily="34" charset="0"/>
              <a:ea typeface="宋体" panose="02010600030101010101" pitchFamily="2" charset="-122"/>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pic>
        <p:nvPicPr>
          <p:cNvPr id="3" name="图片 2">
            <a:extLst>
              <a:ext uri="{FF2B5EF4-FFF2-40B4-BE49-F238E27FC236}">
                <a16:creationId xmlns:a16="http://schemas.microsoft.com/office/drawing/2014/main" id="{2872CD0B-FD3A-9755-2DBE-D2780924E3EC}"/>
              </a:ext>
            </a:extLst>
          </p:cNvPr>
          <p:cNvPicPr>
            <a:picLocks noChangeAspect="1"/>
          </p:cNvPicPr>
          <p:nvPr/>
        </p:nvPicPr>
        <p:blipFill rotWithShape="1">
          <a:blip r:embed="rId3">
            <a:extLst>
              <a:ext uri="{28A0092B-C50C-407E-A947-70E740481C1C}">
                <a14:useLocalDpi xmlns:a14="http://schemas.microsoft.com/office/drawing/2010/main" val="0"/>
              </a:ext>
            </a:extLst>
          </a:blip>
          <a:srcRect l="12875" t="32000" r="12032" b="18501"/>
          <a:stretch/>
        </p:blipFill>
        <p:spPr>
          <a:xfrm>
            <a:off x="268860" y="1485578"/>
            <a:ext cx="6408712" cy="3168352"/>
          </a:xfrm>
          <a:prstGeom prst="rect">
            <a:avLst/>
          </a:prstGeom>
        </p:spPr>
      </p:pic>
      <p:pic>
        <p:nvPicPr>
          <p:cNvPr id="5" name="图片 4">
            <a:extLst>
              <a:ext uri="{FF2B5EF4-FFF2-40B4-BE49-F238E27FC236}">
                <a16:creationId xmlns:a16="http://schemas.microsoft.com/office/drawing/2014/main" id="{880A3A4E-CE2C-E511-F774-22FBEAEEB4E0}"/>
              </a:ext>
            </a:extLst>
          </p:cNvPr>
          <p:cNvPicPr>
            <a:picLocks noChangeAspect="1"/>
          </p:cNvPicPr>
          <p:nvPr/>
        </p:nvPicPr>
        <p:blipFill rotWithShape="1">
          <a:blip r:embed="rId4">
            <a:extLst>
              <a:ext uri="{28A0092B-C50C-407E-A947-70E740481C1C}">
                <a14:useLocalDpi xmlns:a14="http://schemas.microsoft.com/office/drawing/2010/main" val="0"/>
              </a:ext>
            </a:extLst>
          </a:blip>
          <a:srcRect l="23000" t="24255" r="24907" b="17375"/>
          <a:stretch/>
        </p:blipFill>
        <p:spPr>
          <a:xfrm>
            <a:off x="6887294" y="2493690"/>
            <a:ext cx="4445768" cy="3736205"/>
          </a:xfrm>
          <a:prstGeom prst="rect">
            <a:avLst/>
          </a:prstGeom>
        </p:spPr>
      </p:pic>
    </p:spTree>
    <p:extLst>
      <p:ext uri="{BB962C8B-B14F-4D97-AF65-F5344CB8AC3E}">
        <p14:creationId xmlns:p14="http://schemas.microsoft.com/office/powerpoint/2010/main" val="16532091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zh-CN" altLang="en-US" sz="1600" dirty="0"/>
              <a:t>别克凯越 前灯</a:t>
            </a:r>
            <a:endParaRPr lang="en-US" altLang="zh-CN" sz="1100" b="1" dirty="0">
              <a:latin typeface="Calibri" panose="020F0502020204030204" pitchFamily="34" charset="0"/>
              <a:ea typeface="宋体" panose="02010600030101010101" pitchFamily="2" charset="-122"/>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pic>
        <p:nvPicPr>
          <p:cNvPr id="3" name="图片 2">
            <a:extLst>
              <a:ext uri="{FF2B5EF4-FFF2-40B4-BE49-F238E27FC236}">
                <a16:creationId xmlns:a16="http://schemas.microsoft.com/office/drawing/2014/main" id="{AB2D04BA-A919-A114-2436-9A213E22BC3C}"/>
              </a:ext>
            </a:extLst>
          </p:cNvPr>
          <p:cNvPicPr>
            <a:picLocks noChangeAspect="1"/>
          </p:cNvPicPr>
          <p:nvPr/>
        </p:nvPicPr>
        <p:blipFill rotWithShape="1">
          <a:blip r:embed="rId3">
            <a:extLst>
              <a:ext uri="{28A0092B-C50C-407E-A947-70E740481C1C}">
                <a14:useLocalDpi xmlns:a14="http://schemas.microsoft.com/office/drawing/2010/main" val="0"/>
              </a:ext>
            </a:extLst>
          </a:blip>
          <a:srcRect l="20870" t="17458" r="19294" b="20608"/>
          <a:stretch/>
        </p:blipFill>
        <p:spPr>
          <a:xfrm>
            <a:off x="1342678" y="1681611"/>
            <a:ext cx="4046921" cy="3141688"/>
          </a:xfrm>
          <a:prstGeom prst="rect">
            <a:avLst/>
          </a:prstGeom>
        </p:spPr>
      </p:pic>
      <p:sp>
        <p:nvSpPr>
          <p:cNvPr id="2" name="文本框 17">
            <a:extLst>
              <a:ext uri="{FF2B5EF4-FFF2-40B4-BE49-F238E27FC236}">
                <a16:creationId xmlns:a16="http://schemas.microsoft.com/office/drawing/2014/main" id="{32B5D020-558B-4208-21BD-4BA5AB4315A4}"/>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车灯</a:t>
            </a:r>
          </a:p>
        </p:txBody>
      </p:sp>
      <p:sp>
        <p:nvSpPr>
          <p:cNvPr id="4" name="文本框 15">
            <a:extLst>
              <a:ext uri="{FF2B5EF4-FFF2-40B4-BE49-F238E27FC236}">
                <a16:creationId xmlns:a16="http://schemas.microsoft.com/office/drawing/2014/main" id="{758BDBFB-3D5B-53A5-B1AF-542F0F221233}"/>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03</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4829450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a:extLst>
              <a:ext uri="{FF2B5EF4-FFF2-40B4-BE49-F238E27FC236}">
                <a16:creationId xmlns:a16="http://schemas.microsoft.com/office/drawing/2014/main" id="{D9E7B1A0-55D5-62C8-BC60-1D3CF4103348}"/>
              </a:ext>
            </a:extLst>
          </p:cNvPr>
          <p:cNvGraphicFramePr>
            <a:graphicFrameLocks noGrp="1"/>
          </p:cNvGraphicFramePr>
          <p:nvPr>
            <p:extLst>
              <p:ext uri="{D42A27DB-BD31-4B8C-83A1-F6EECF244321}">
                <p14:modId xmlns:p14="http://schemas.microsoft.com/office/powerpoint/2010/main" val="1923240851"/>
              </p:ext>
            </p:extLst>
          </p:nvPr>
        </p:nvGraphicFramePr>
        <p:xfrm>
          <a:off x="190550" y="2133650"/>
          <a:ext cx="11089232" cy="3200400"/>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1562362362"/>
                    </a:ext>
                  </a:extLst>
                </a:gridCol>
                <a:gridCol w="3528392">
                  <a:extLst>
                    <a:ext uri="{9D8B030D-6E8A-4147-A177-3AD203B41FA5}">
                      <a16:colId xmlns:a16="http://schemas.microsoft.com/office/drawing/2014/main" val="2330803628"/>
                    </a:ext>
                  </a:extLst>
                </a:gridCol>
                <a:gridCol w="2376264">
                  <a:extLst>
                    <a:ext uri="{9D8B030D-6E8A-4147-A177-3AD203B41FA5}">
                      <a16:colId xmlns:a16="http://schemas.microsoft.com/office/drawing/2014/main" val="2930825133"/>
                    </a:ext>
                  </a:extLst>
                </a:gridCol>
                <a:gridCol w="1944216">
                  <a:extLst>
                    <a:ext uri="{9D8B030D-6E8A-4147-A177-3AD203B41FA5}">
                      <a16:colId xmlns:a16="http://schemas.microsoft.com/office/drawing/2014/main" val="202312381"/>
                    </a:ext>
                  </a:extLst>
                </a:gridCol>
                <a:gridCol w="2376264">
                  <a:extLst>
                    <a:ext uri="{9D8B030D-6E8A-4147-A177-3AD203B41FA5}">
                      <a16:colId xmlns:a16="http://schemas.microsoft.com/office/drawing/2014/main" val="2564707617"/>
                    </a:ext>
                  </a:extLst>
                </a:gridCol>
              </a:tblGrid>
              <a:tr h="370840">
                <a:tc>
                  <a:txBody>
                    <a:bodyPr/>
                    <a:lstStyle/>
                    <a:p>
                      <a:r>
                        <a:rPr lang="zh-CN" altLang="en-US" dirty="0"/>
                        <a:t>序号</a:t>
                      </a:r>
                    </a:p>
                  </a:txBody>
                  <a:tcPr/>
                </a:tc>
                <a:tc>
                  <a:txBody>
                    <a:bodyPr/>
                    <a:lstStyle/>
                    <a:p>
                      <a:r>
                        <a:rPr lang="zh-CN" altLang="en-US" dirty="0"/>
                        <a:t>模块</a:t>
                      </a:r>
                    </a:p>
                  </a:txBody>
                  <a:tcPr/>
                </a:tc>
                <a:tc>
                  <a:txBody>
                    <a:bodyPr/>
                    <a:lstStyle/>
                    <a:p>
                      <a:r>
                        <a:rPr lang="zh-CN" altLang="en-US" dirty="0"/>
                        <a:t>高阶（</a:t>
                      </a:r>
                      <a:r>
                        <a:rPr lang="en-US" altLang="zh-CN" dirty="0"/>
                        <a:t>5</a:t>
                      </a:r>
                      <a:r>
                        <a:rPr lang="zh-CN" altLang="en-US" dirty="0"/>
                        <a:t>年以上）</a:t>
                      </a:r>
                    </a:p>
                  </a:txBody>
                  <a:tcPr/>
                </a:tc>
                <a:tc>
                  <a:txBody>
                    <a:bodyPr/>
                    <a:lstStyle/>
                    <a:p>
                      <a:r>
                        <a:rPr lang="zh-CN" altLang="en-US" dirty="0"/>
                        <a:t>中阶（</a:t>
                      </a:r>
                      <a:r>
                        <a:rPr lang="en-US" altLang="zh-CN" dirty="0"/>
                        <a:t>3-5</a:t>
                      </a:r>
                      <a:r>
                        <a:rPr lang="zh-CN" altLang="en-US" dirty="0"/>
                        <a:t>年）</a:t>
                      </a:r>
                    </a:p>
                  </a:txBody>
                  <a:tcPr/>
                </a:tc>
                <a:tc>
                  <a:txBody>
                    <a:bodyPr/>
                    <a:lstStyle/>
                    <a:p>
                      <a:r>
                        <a:rPr lang="zh-CN" altLang="en-US" dirty="0"/>
                        <a:t>低阶（</a:t>
                      </a:r>
                      <a:r>
                        <a:rPr lang="en-US" altLang="zh-CN" dirty="0"/>
                        <a:t>3</a:t>
                      </a:r>
                      <a:r>
                        <a:rPr lang="zh-CN" altLang="en-US" dirty="0"/>
                        <a:t>年以下）</a:t>
                      </a:r>
                    </a:p>
                  </a:txBody>
                  <a:tcPr/>
                </a:tc>
                <a:extLst>
                  <a:ext uri="{0D108BD9-81ED-4DB2-BD59-A6C34878D82A}">
                    <a16:rowId xmlns:a16="http://schemas.microsoft.com/office/drawing/2014/main" val="4125643514"/>
                  </a:ext>
                </a:extLst>
              </a:tr>
              <a:tr h="370840">
                <a:tc>
                  <a:txBody>
                    <a:bodyPr/>
                    <a:lstStyle/>
                    <a:p>
                      <a:r>
                        <a:rPr lang="en-US" altLang="zh-CN" dirty="0"/>
                        <a:t>1</a:t>
                      </a:r>
                      <a:endParaRPr lang="zh-CN" altLang="en-US" dirty="0"/>
                    </a:p>
                  </a:txBody>
                  <a:tcPr/>
                </a:tc>
                <a:tc>
                  <a:txBody>
                    <a:bodyPr/>
                    <a:lstStyle/>
                    <a:p>
                      <a:r>
                        <a:rPr lang="zh-CN" altLang="en-US" dirty="0"/>
                        <a:t>骨架</a:t>
                      </a:r>
                    </a:p>
                  </a:txBody>
                  <a:tcPr/>
                </a:tc>
                <a:tc>
                  <a:txBody>
                    <a:bodyPr/>
                    <a:lstStyle/>
                    <a:p>
                      <a:r>
                        <a:rPr lang="en-US" altLang="zh-CN" dirty="0"/>
                        <a:t>2</a:t>
                      </a:r>
                      <a:endParaRPr lang="zh-CN" altLang="en-US" dirty="0"/>
                    </a:p>
                  </a:txBody>
                  <a:tcPr/>
                </a:tc>
                <a:tc>
                  <a:txBody>
                    <a:bodyPr/>
                    <a:lstStyle/>
                    <a:p>
                      <a:r>
                        <a:rPr lang="en-US" altLang="zh-CN" dirty="0"/>
                        <a:t>2</a:t>
                      </a:r>
                      <a:endParaRPr lang="zh-CN" altLang="en-US" dirty="0"/>
                    </a:p>
                  </a:txBody>
                  <a:tcPr/>
                </a:tc>
                <a:tc>
                  <a:txBody>
                    <a:bodyPr/>
                    <a:lstStyle/>
                    <a:p>
                      <a:r>
                        <a:rPr lang="en-US" altLang="zh-CN" dirty="0"/>
                        <a:t>3</a:t>
                      </a:r>
                      <a:endParaRPr lang="zh-CN" altLang="en-US" dirty="0"/>
                    </a:p>
                  </a:txBody>
                  <a:tcPr/>
                </a:tc>
                <a:extLst>
                  <a:ext uri="{0D108BD9-81ED-4DB2-BD59-A6C34878D82A}">
                    <a16:rowId xmlns:a16="http://schemas.microsoft.com/office/drawing/2014/main" val="240404049"/>
                  </a:ext>
                </a:extLst>
              </a:tr>
              <a:tr h="370840">
                <a:tc>
                  <a:txBody>
                    <a:bodyPr/>
                    <a:lstStyle/>
                    <a:p>
                      <a:r>
                        <a:rPr lang="en-US" altLang="zh-CN" dirty="0"/>
                        <a:t>2</a:t>
                      </a:r>
                      <a:endParaRPr lang="zh-CN" altLang="en-US" dirty="0"/>
                    </a:p>
                  </a:txBody>
                  <a:tcPr/>
                </a:tc>
                <a:tc>
                  <a:txBody>
                    <a:bodyPr/>
                    <a:lstStyle/>
                    <a:p>
                      <a:r>
                        <a:rPr lang="zh-CN" altLang="en-US" dirty="0"/>
                        <a:t>发泡</a:t>
                      </a:r>
                    </a:p>
                  </a:txBody>
                  <a:tcPr/>
                </a:tc>
                <a:tc>
                  <a:txBody>
                    <a:bodyPr/>
                    <a:lstStyle/>
                    <a:p>
                      <a:r>
                        <a:rPr lang="en-US" altLang="zh-CN" dirty="0"/>
                        <a:t>2</a:t>
                      </a:r>
                      <a:endParaRPr lang="zh-CN" altLang="en-US" dirty="0"/>
                    </a:p>
                  </a:txBody>
                  <a:tcPr/>
                </a:tc>
                <a:tc>
                  <a:txBody>
                    <a:bodyPr/>
                    <a:lstStyle/>
                    <a:p>
                      <a:r>
                        <a:rPr lang="en-US" altLang="zh-CN" dirty="0"/>
                        <a:t>1</a:t>
                      </a:r>
                      <a:endParaRPr lang="zh-CN" altLang="en-US" dirty="0"/>
                    </a:p>
                  </a:txBody>
                  <a:tcPr/>
                </a:tc>
                <a:tc>
                  <a:txBody>
                    <a:bodyPr/>
                    <a:lstStyle/>
                    <a:p>
                      <a:r>
                        <a:rPr lang="en-US" altLang="zh-CN" dirty="0"/>
                        <a:t>3</a:t>
                      </a:r>
                      <a:endParaRPr lang="zh-CN" altLang="en-US" dirty="0"/>
                    </a:p>
                  </a:txBody>
                  <a:tcPr/>
                </a:tc>
                <a:extLst>
                  <a:ext uri="{0D108BD9-81ED-4DB2-BD59-A6C34878D82A}">
                    <a16:rowId xmlns:a16="http://schemas.microsoft.com/office/drawing/2014/main" val="3514346643"/>
                  </a:ext>
                </a:extLst>
              </a:tr>
              <a:tr h="370840">
                <a:tc>
                  <a:txBody>
                    <a:bodyPr/>
                    <a:lstStyle/>
                    <a:p>
                      <a:r>
                        <a:rPr lang="en-US" altLang="zh-CN" dirty="0"/>
                        <a:t>3</a:t>
                      </a:r>
                      <a:endParaRPr lang="zh-CN" altLang="en-US" dirty="0"/>
                    </a:p>
                  </a:txBody>
                  <a:tcPr/>
                </a:tc>
                <a:tc>
                  <a:txBody>
                    <a:bodyPr/>
                    <a:lstStyle/>
                    <a:p>
                      <a:r>
                        <a:rPr lang="zh-CN" altLang="en-US" dirty="0"/>
                        <a:t>塑料件</a:t>
                      </a:r>
                    </a:p>
                  </a:txBody>
                  <a:tcPr/>
                </a:tc>
                <a:tc>
                  <a:txBody>
                    <a:bodyPr/>
                    <a:lstStyle/>
                    <a:p>
                      <a:r>
                        <a:rPr lang="en-US" altLang="zh-CN" dirty="0"/>
                        <a:t>3</a:t>
                      </a:r>
                      <a:endParaRPr lang="zh-CN" altLang="en-US" dirty="0"/>
                    </a:p>
                  </a:txBody>
                  <a:tcPr/>
                </a:tc>
                <a:tc>
                  <a:txBody>
                    <a:bodyPr/>
                    <a:lstStyle/>
                    <a:p>
                      <a:r>
                        <a:rPr lang="en-US" altLang="zh-CN" dirty="0"/>
                        <a:t>1</a:t>
                      </a:r>
                      <a:endParaRPr lang="zh-CN" altLang="en-US" dirty="0"/>
                    </a:p>
                  </a:txBody>
                  <a:tcPr/>
                </a:tc>
                <a:tc>
                  <a:txBody>
                    <a:bodyPr/>
                    <a:lstStyle/>
                    <a:p>
                      <a:r>
                        <a:rPr lang="en-US" altLang="zh-CN" dirty="0"/>
                        <a:t>3</a:t>
                      </a:r>
                      <a:endParaRPr lang="zh-CN" altLang="en-US" dirty="0"/>
                    </a:p>
                  </a:txBody>
                  <a:tcPr/>
                </a:tc>
                <a:extLst>
                  <a:ext uri="{0D108BD9-81ED-4DB2-BD59-A6C34878D82A}">
                    <a16:rowId xmlns:a16="http://schemas.microsoft.com/office/drawing/2014/main" val="2730830307"/>
                  </a:ext>
                </a:extLst>
              </a:tr>
              <a:tr h="370840">
                <a:tc>
                  <a:txBody>
                    <a:bodyPr/>
                    <a:lstStyle/>
                    <a:p>
                      <a:r>
                        <a:rPr lang="en-US" altLang="zh-CN" dirty="0"/>
                        <a:t>4</a:t>
                      </a:r>
                      <a:endParaRPr lang="zh-CN" altLang="en-US" dirty="0"/>
                    </a:p>
                  </a:txBody>
                  <a:tcPr/>
                </a:tc>
                <a:tc>
                  <a:txBody>
                    <a:bodyPr/>
                    <a:lstStyle/>
                    <a:p>
                      <a:r>
                        <a:rPr lang="zh-CN" altLang="en-US" dirty="0"/>
                        <a:t>头枕</a:t>
                      </a:r>
                    </a:p>
                  </a:txBody>
                  <a:tcPr/>
                </a:tc>
                <a:tc>
                  <a:txBody>
                    <a:bodyPr/>
                    <a:lstStyle/>
                    <a:p>
                      <a:r>
                        <a:rPr lang="en-US" altLang="zh-CN" dirty="0"/>
                        <a:t>1</a:t>
                      </a:r>
                      <a:endParaRPr lang="zh-CN" altLang="en-US" dirty="0"/>
                    </a:p>
                  </a:txBody>
                  <a:tcPr/>
                </a:tc>
                <a:tc>
                  <a:txBody>
                    <a:bodyPr/>
                    <a:lstStyle/>
                    <a:p>
                      <a:r>
                        <a:rPr lang="en-US" altLang="zh-CN" dirty="0"/>
                        <a:t>1</a:t>
                      </a:r>
                      <a:endParaRPr lang="zh-CN" altLang="en-US" dirty="0"/>
                    </a:p>
                  </a:txBody>
                  <a:tcPr/>
                </a:tc>
                <a:tc>
                  <a:txBody>
                    <a:bodyPr/>
                    <a:lstStyle/>
                    <a:p>
                      <a:r>
                        <a:rPr lang="en-US" altLang="zh-CN" dirty="0"/>
                        <a:t>2</a:t>
                      </a:r>
                      <a:endParaRPr lang="zh-CN" altLang="en-US" dirty="0"/>
                    </a:p>
                  </a:txBody>
                  <a:tcPr/>
                </a:tc>
                <a:extLst>
                  <a:ext uri="{0D108BD9-81ED-4DB2-BD59-A6C34878D82A}">
                    <a16:rowId xmlns:a16="http://schemas.microsoft.com/office/drawing/2014/main" val="849923760"/>
                  </a:ext>
                </a:extLst>
              </a:tr>
              <a:tr h="370840">
                <a:tc>
                  <a:txBody>
                    <a:bodyPr/>
                    <a:lstStyle/>
                    <a:p>
                      <a:r>
                        <a:rPr lang="en-US" altLang="zh-CN" dirty="0"/>
                        <a:t>5</a:t>
                      </a:r>
                      <a:endParaRPr lang="zh-CN" altLang="en-US" dirty="0"/>
                    </a:p>
                  </a:txBody>
                  <a:tcPr/>
                </a:tc>
                <a:tc>
                  <a:txBody>
                    <a:bodyPr/>
                    <a:lstStyle/>
                    <a:p>
                      <a:r>
                        <a:rPr lang="zh-CN" altLang="en-US" dirty="0"/>
                        <a:t>整椅（偏向产品工程师）</a:t>
                      </a:r>
                    </a:p>
                  </a:txBody>
                  <a:tcPr/>
                </a:tc>
                <a:tc>
                  <a:txBody>
                    <a:bodyPr/>
                    <a:lstStyle/>
                    <a:p>
                      <a:r>
                        <a:rPr lang="en-US" altLang="zh-CN" dirty="0"/>
                        <a:t>2</a:t>
                      </a:r>
                      <a:endParaRPr lang="zh-CN" altLang="en-US" dirty="0"/>
                    </a:p>
                  </a:txBody>
                  <a:tcPr/>
                </a:tc>
                <a:tc>
                  <a:txBody>
                    <a:bodyPr/>
                    <a:lstStyle/>
                    <a:p>
                      <a:endParaRPr lang="zh-CN" altLang="en-US" dirty="0"/>
                    </a:p>
                  </a:txBody>
                  <a:tcPr/>
                </a:tc>
                <a:tc>
                  <a:txBody>
                    <a:bodyPr/>
                    <a:lstStyle/>
                    <a:p>
                      <a:endParaRPr lang="zh-CN" altLang="en-US"/>
                    </a:p>
                  </a:txBody>
                  <a:tcPr/>
                </a:tc>
                <a:extLst>
                  <a:ext uri="{0D108BD9-81ED-4DB2-BD59-A6C34878D82A}">
                    <a16:rowId xmlns:a16="http://schemas.microsoft.com/office/drawing/2014/main" val="573292781"/>
                  </a:ext>
                </a:extLst>
              </a:tr>
              <a:tr h="370840">
                <a:tc>
                  <a:txBody>
                    <a:bodyPr/>
                    <a:lstStyle/>
                    <a:p>
                      <a:r>
                        <a:rPr lang="en-US" altLang="zh-CN" dirty="0"/>
                        <a:t>6</a:t>
                      </a:r>
                      <a:endParaRPr lang="zh-CN" altLang="en-US" dirty="0"/>
                    </a:p>
                  </a:txBody>
                  <a:tcPr/>
                </a:tc>
                <a:tc>
                  <a:txBody>
                    <a:bodyPr/>
                    <a:lstStyle/>
                    <a:p>
                      <a:r>
                        <a:rPr lang="zh-CN" altLang="en-US" dirty="0"/>
                        <a:t>总计</a:t>
                      </a:r>
                    </a:p>
                  </a:txBody>
                  <a:tcPr/>
                </a:tc>
                <a:tc>
                  <a:txBody>
                    <a:bodyPr/>
                    <a:lstStyle/>
                    <a:p>
                      <a:r>
                        <a:rPr lang="en-US" altLang="zh-CN" dirty="0"/>
                        <a:t>10</a:t>
                      </a:r>
                      <a:endParaRPr lang="zh-CN" altLang="en-US" dirty="0"/>
                    </a:p>
                  </a:txBody>
                  <a:tcPr/>
                </a:tc>
                <a:tc>
                  <a:txBody>
                    <a:bodyPr/>
                    <a:lstStyle/>
                    <a:p>
                      <a:r>
                        <a:rPr lang="en-US" altLang="zh-CN" dirty="0"/>
                        <a:t>5</a:t>
                      </a:r>
                      <a:endParaRPr lang="zh-CN" altLang="en-US" dirty="0"/>
                    </a:p>
                  </a:txBody>
                  <a:tcPr/>
                </a:tc>
                <a:tc>
                  <a:txBody>
                    <a:bodyPr/>
                    <a:lstStyle/>
                    <a:p>
                      <a:r>
                        <a:rPr lang="en-US" altLang="zh-CN" dirty="0"/>
                        <a:t>11</a:t>
                      </a:r>
                      <a:endParaRPr lang="zh-CN" altLang="en-US" dirty="0"/>
                    </a:p>
                  </a:txBody>
                  <a:tcPr/>
                </a:tc>
                <a:extLst>
                  <a:ext uri="{0D108BD9-81ED-4DB2-BD59-A6C34878D82A}">
                    <a16:rowId xmlns:a16="http://schemas.microsoft.com/office/drawing/2014/main" val="2115533814"/>
                  </a:ext>
                </a:extLst>
              </a:tr>
            </a:tbl>
          </a:graphicData>
        </a:graphic>
      </p:graphicFrame>
      <p:sp>
        <p:nvSpPr>
          <p:cNvPr id="3" name="文本框 2">
            <a:extLst>
              <a:ext uri="{FF2B5EF4-FFF2-40B4-BE49-F238E27FC236}">
                <a16:creationId xmlns:a16="http://schemas.microsoft.com/office/drawing/2014/main" id="{79364EC5-8FFE-43D3-D16B-D7677369FF7F}"/>
              </a:ext>
            </a:extLst>
          </p:cNvPr>
          <p:cNvSpPr txBox="1"/>
          <p:nvPr/>
        </p:nvSpPr>
        <p:spPr>
          <a:xfrm>
            <a:off x="334566" y="621482"/>
            <a:ext cx="8208912" cy="461665"/>
          </a:xfrm>
          <a:prstGeom prst="rect">
            <a:avLst/>
          </a:prstGeom>
          <a:noFill/>
        </p:spPr>
        <p:txBody>
          <a:bodyPr wrap="square" rtlCol="0">
            <a:spAutoFit/>
          </a:bodyPr>
          <a:lstStyle/>
          <a:p>
            <a:r>
              <a:rPr lang="zh-CN" altLang="en-US" dirty="0"/>
              <a:t>座椅工程师经验分布</a:t>
            </a:r>
          </a:p>
        </p:txBody>
      </p:sp>
    </p:spTree>
    <p:extLst>
      <p:ext uri="{BB962C8B-B14F-4D97-AF65-F5344CB8AC3E}">
        <p14:creationId xmlns:p14="http://schemas.microsoft.com/office/powerpoint/2010/main" val="37841754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32B5D020-558B-4208-21BD-4BA5AB4315A4}"/>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p>
        </p:txBody>
      </p:sp>
      <p:sp>
        <p:nvSpPr>
          <p:cNvPr id="4" name="文本框 15">
            <a:extLst>
              <a:ext uri="{FF2B5EF4-FFF2-40B4-BE49-F238E27FC236}">
                <a16:creationId xmlns:a16="http://schemas.microsoft.com/office/drawing/2014/main" id="{758BDBFB-3D5B-53A5-B1AF-542F0F221233}"/>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04</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pic>
        <p:nvPicPr>
          <p:cNvPr id="1026" name="Picture 2">
            <a:extLst>
              <a:ext uri="{FF2B5EF4-FFF2-40B4-BE49-F238E27FC236}">
                <a16:creationId xmlns:a16="http://schemas.microsoft.com/office/drawing/2014/main" id="{506AC9AB-B7BC-3DDA-31D7-0B7F726FF12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3238" y="2565698"/>
            <a:ext cx="4188773" cy="31417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FD8DDFA-E2D1-E919-B3E3-B46ED8EAC26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472" t="34379" r="12327" b="19782"/>
          <a:stretch/>
        </p:blipFill>
        <p:spPr bwMode="auto">
          <a:xfrm>
            <a:off x="456802" y="1951098"/>
            <a:ext cx="5071082" cy="2414800"/>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D5D74B28-E86B-2C77-58FC-B4B5CE9A9C26}"/>
              </a:ext>
            </a:extLst>
          </p:cNvPr>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en-US" altLang="zh-CN" sz="1600" dirty="0"/>
              <a:t>EF1E</a:t>
            </a:r>
            <a:r>
              <a:rPr lang="zh-CN" altLang="en-US" sz="1600" dirty="0"/>
              <a:t> 极氪座椅</a:t>
            </a:r>
            <a:endParaRPr lang="en-US" altLang="zh-CN" sz="1100" b="1" dirty="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40780187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32B5D020-558B-4208-21BD-4BA5AB4315A4}"/>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p>
        </p:txBody>
      </p:sp>
      <p:sp>
        <p:nvSpPr>
          <p:cNvPr id="4" name="文本框 15">
            <a:extLst>
              <a:ext uri="{FF2B5EF4-FFF2-40B4-BE49-F238E27FC236}">
                <a16:creationId xmlns:a16="http://schemas.microsoft.com/office/drawing/2014/main" id="{758BDBFB-3D5B-53A5-B1AF-542F0F221233}"/>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04</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
        <p:nvSpPr>
          <p:cNvPr id="5" name="矩形 4">
            <a:extLst>
              <a:ext uri="{FF2B5EF4-FFF2-40B4-BE49-F238E27FC236}">
                <a16:creationId xmlns:a16="http://schemas.microsoft.com/office/drawing/2014/main" id="{D5D74B28-E86B-2C77-58FC-B4B5CE9A9C26}"/>
              </a:ext>
            </a:extLst>
          </p:cNvPr>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en-US" altLang="zh-CN" sz="1600" dirty="0"/>
              <a:t>DX11</a:t>
            </a:r>
            <a:r>
              <a:rPr lang="zh-CN" altLang="en-US" sz="1600" dirty="0"/>
              <a:t>  领克</a:t>
            </a:r>
            <a:endParaRPr lang="en-US" altLang="zh-CN" sz="1100" b="1" dirty="0">
              <a:latin typeface="Calibri" panose="020F0502020204030204" pitchFamily="34" charset="0"/>
              <a:ea typeface="宋体" panose="02010600030101010101" pitchFamily="2" charset="-122"/>
            </a:endParaRPr>
          </a:p>
        </p:txBody>
      </p:sp>
      <p:pic>
        <p:nvPicPr>
          <p:cNvPr id="2050" name="Picture 2">
            <a:extLst>
              <a:ext uri="{FF2B5EF4-FFF2-40B4-BE49-F238E27FC236}">
                <a16:creationId xmlns:a16="http://schemas.microsoft.com/office/drawing/2014/main" id="{96189956-4CD9-C8D7-5CE6-0323E8520E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3278" y="2493690"/>
            <a:ext cx="4428777" cy="33217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E9718F96-C3FA-4722-C7E6-C83D429D2CC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504" t="23130" r="13827" b="22277"/>
          <a:stretch/>
        </p:blipFill>
        <p:spPr bwMode="auto">
          <a:xfrm>
            <a:off x="730324" y="1845618"/>
            <a:ext cx="5463999"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4713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32B5D020-558B-4208-21BD-4BA5AB4315A4}"/>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p>
        </p:txBody>
      </p:sp>
      <p:sp>
        <p:nvSpPr>
          <p:cNvPr id="4" name="文本框 15">
            <a:extLst>
              <a:ext uri="{FF2B5EF4-FFF2-40B4-BE49-F238E27FC236}">
                <a16:creationId xmlns:a16="http://schemas.microsoft.com/office/drawing/2014/main" id="{758BDBFB-3D5B-53A5-B1AF-542F0F221233}"/>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04</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
        <p:nvSpPr>
          <p:cNvPr id="5" name="矩形 4">
            <a:extLst>
              <a:ext uri="{FF2B5EF4-FFF2-40B4-BE49-F238E27FC236}">
                <a16:creationId xmlns:a16="http://schemas.microsoft.com/office/drawing/2014/main" id="{D5D74B28-E86B-2C77-58FC-B4B5CE9A9C26}"/>
              </a:ext>
            </a:extLst>
          </p:cNvPr>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en-US" altLang="zh-CN" sz="1600" dirty="0"/>
              <a:t>E171</a:t>
            </a:r>
            <a:r>
              <a:rPr lang="zh-CN" altLang="en-US" sz="1600" dirty="0"/>
              <a:t>  几何</a:t>
            </a:r>
            <a:endParaRPr lang="en-US" altLang="zh-CN" sz="1100" b="1" dirty="0">
              <a:latin typeface="Calibri" panose="020F0502020204030204" pitchFamily="34" charset="0"/>
              <a:ea typeface="宋体" panose="02010600030101010101" pitchFamily="2" charset="-122"/>
            </a:endParaRPr>
          </a:p>
        </p:txBody>
      </p:sp>
      <p:pic>
        <p:nvPicPr>
          <p:cNvPr id="5122" name="Picture 2">
            <a:extLst>
              <a:ext uri="{FF2B5EF4-FFF2-40B4-BE49-F238E27FC236}">
                <a16:creationId xmlns:a16="http://schemas.microsoft.com/office/drawing/2014/main" id="{467F8F91-AF8A-398C-073F-ACB2382977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356" t="35304" r="13783" b="19557"/>
          <a:stretch/>
        </p:blipFill>
        <p:spPr bwMode="auto">
          <a:xfrm>
            <a:off x="733434" y="1881622"/>
            <a:ext cx="4713700" cy="225210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AFAEFB5A-1ED2-752A-B1E2-3918BBB3D19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3198" y="2817906"/>
            <a:ext cx="4713700" cy="3535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0169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32B5D020-558B-4208-21BD-4BA5AB4315A4}"/>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p>
        </p:txBody>
      </p:sp>
      <p:sp>
        <p:nvSpPr>
          <p:cNvPr id="4" name="文本框 15">
            <a:extLst>
              <a:ext uri="{FF2B5EF4-FFF2-40B4-BE49-F238E27FC236}">
                <a16:creationId xmlns:a16="http://schemas.microsoft.com/office/drawing/2014/main" id="{758BDBFB-3D5B-53A5-B1AF-542F0F221233}"/>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04</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
        <p:nvSpPr>
          <p:cNvPr id="5" name="矩形 4">
            <a:extLst>
              <a:ext uri="{FF2B5EF4-FFF2-40B4-BE49-F238E27FC236}">
                <a16:creationId xmlns:a16="http://schemas.microsoft.com/office/drawing/2014/main" id="{D5D74B28-E86B-2C77-58FC-B4B5CE9A9C26}"/>
              </a:ext>
            </a:extLst>
          </p:cNvPr>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en-US" altLang="zh-CN" sz="1600" dirty="0"/>
              <a:t>P61A</a:t>
            </a:r>
            <a:r>
              <a:rPr lang="zh-CN" altLang="en-US" sz="1600" dirty="0"/>
              <a:t>   极星</a:t>
            </a:r>
            <a:endParaRPr lang="en-US" altLang="zh-CN" sz="1100" b="1" dirty="0">
              <a:latin typeface="Calibri" panose="020F0502020204030204" pitchFamily="34" charset="0"/>
              <a:ea typeface="宋体" panose="02010600030101010101" pitchFamily="2" charset="-122"/>
            </a:endParaRPr>
          </a:p>
        </p:txBody>
      </p:sp>
      <p:pic>
        <p:nvPicPr>
          <p:cNvPr id="4098" name="Picture 2">
            <a:extLst>
              <a:ext uri="{FF2B5EF4-FFF2-40B4-BE49-F238E27FC236}">
                <a16:creationId xmlns:a16="http://schemas.microsoft.com/office/drawing/2014/main" id="{89D1037E-5232-45C3-3FFB-DB11A8F3FA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569" t="23756" r="16144" b="19558"/>
          <a:stretch/>
        </p:blipFill>
        <p:spPr bwMode="auto">
          <a:xfrm>
            <a:off x="956708" y="1772676"/>
            <a:ext cx="5040560" cy="309307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95334C14-37CA-074E-23DA-1333D6C3DD2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89478" y="2853730"/>
            <a:ext cx="4500785" cy="3375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820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pic>
        <p:nvPicPr>
          <p:cNvPr id="11" name="图片 10">
            <a:extLst>
              <a:ext uri="{FF2B5EF4-FFF2-40B4-BE49-F238E27FC236}">
                <a16:creationId xmlns:a16="http://schemas.microsoft.com/office/drawing/2014/main" id="{1A415B4A-FCA9-D30B-7DB7-99791D4A9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32B5D020-558B-4208-21BD-4BA5AB4315A4}"/>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p>
        </p:txBody>
      </p:sp>
      <p:sp>
        <p:nvSpPr>
          <p:cNvPr id="4" name="文本框 15">
            <a:extLst>
              <a:ext uri="{FF2B5EF4-FFF2-40B4-BE49-F238E27FC236}">
                <a16:creationId xmlns:a16="http://schemas.microsoft.com/office/drawing/2014/main" id="{758BDBFB-3D5B-53A5-B1AF-542F0F221233}"/>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04</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
        <p:nvSpPr>
          <p:cNvPr id="5" name="矩形 4">
            <a:extLst>
              <a:ext uri="{FF2B5EF4-FFF2-40B4-BE49-F238E27FC236}">
                <a16:creationId xmlns:a16="http://schemas.microsoft.com/office/drawing/2014/main" id="{D5D74B28-E86B-2C77-58FC-B4B5CE9A9C26}"/>
              </a:ext>
            </a:extLst>
          </p:cNvPr>
          <p:cNvSpPr/>
          <p:nvPr/>
        </p:nvSpPr>
        <p:spPr>
          <a:xfrm>
            <a:off x="6959302" y="1781821"/>
            <a:ext cx="4629802" cy="33855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r>
              <a:rPr lang="en-US" altLang="zh-CN" sz="1600" dirty="0"/>
              <a:t>V216</a:t>
            </a:r>
            <a:r>
              <a:rPr lang="zh-CN" altLang="en-US" sz="1600" dirty="0"/>
              <a:t>  沃尔沃</a:t>
            </a:r>
            <a:endParaRPr lang="en-US" altLang="zh-CN" sz="1100" b="1" dirty="0">
              <a:latin typeface="Calibri" panose="020F0502020204030204" pitchFamily="34" charset="0"/>
              <a:ea typeface="宋体" panose="02010600030101010101" pitchFamily="2" charset="-122"/>
            </a:endParaRPr>
          </a:p>
        </p:txBody>
      </p:sp>
      <p:pic>
        <p:nvPicPr>
          <p:cNvPr id="3074" name="Picture 2">
            <a:extLst>
              <a:ext uri="{FF2B5EF4-FFF2-40B4-BE49-F238E27FC236}">
                <a16:creationId xmlns:a16="http://schemas.microsoft.com/office/drawing/2014/main" id="{7D3D24A3-DC9A-E400-7039-2AAA4389DC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569" t="30911" r="13782" b="18508"/>
          <a:stretch/>
        </p:blipFill>
        <p:spPr bwMode="auto">
          <a:xfrm>
            <a:off x="776030" y="1485578"/>
            <a:ext cx="4759749" cy="25202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5ED88C71-D51A-67B1-F938-15D444AD9E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5186" y="2565698"/>
            <a:ext cx="4013366" cy="3010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9250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9" name="文本框 17"/>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11" name="文本框 15"/>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
        <p:nvSpPr>
          <p:cNvPr id="4" name="文本框 3"/>
          <p:cNvSpPr txBox="1"/>
          <p:nvPr/>
        </p:nvSpPr>
        <p:spPr>
          <a:xfrm>
            <a:off x="91243" y="3262580"/>
            <a:ext cx="2749128" cy="461665"/>
          </a:xfrm>
          <a:prstGeom prst="rect">
            <a:avLst/>
          </a:prstGeom>
          <a:noFill/>
        </p:spPr>
        <p:txBody>
          <a:bodyPr wrap="square" rtlCol="0">
            <a:spAutoFit/>
          </a:bodyPr>
          <a:lstStyle>
            <a:defPPr>
              <a:defRPr lang="zh-CN"/>
            </a:defPPr>
          </a:lstStyle>
          <a:p>
            <a:r>
              <a:rPr lang="en-US" altLang="zh-CN" dirty="0"/>
              <a:t>F56-</a:t>
            </a:r>
            <a:r>
              <a:rPr lang="zh-CN" altLang="en-US" dirty="0"/>
              <a:t>宝马ｍｉｎｉ</a:t>
            </a:r>
          </a:p>
        </p:txBody>
      </p:sp>
      <p:sp>
        <p:nvSpPr>
          <p:cNvPr id="10" name="文本框 9"/>
          <p:cNvSpPr txBox="1"/>
          <p:nvPr/>
        </p:nvSpPr>
        <p:spPr>
          <a:xfrm>
            <a:off x="103461" y="5928917"/>
            <a:ext cx="2720443" cy="461665"/>
          </a:xfrm>
          <a:prstGeom prst="rect">
            <a:avLst/>
          </a:prstGeom>
          <a:noFill/>
        </p:spPr>
        <p:txBody>
          <a:bodyPr wrap="square" rtlCol="0">
            <a:spAutoFit/>
          </a:bodyPr>
          <a:lstStyle/>
          <a:p>
            <a:r>
              <a:rPr lang="en-US" altLang="zh-CN" dirty="0"/>
              <a:t>K431-</a:t>
            </a:r>
            <a:r>
              <a:rPr lang="zh-CN" altLang="en-US" dirty="0"/>
              <a:t>沃尔沃</a:t>
            </a:r>
            <a:r>
              <a:rPr lang="en-US" altLang="zh-CN" dirty="0"/>
              <a:t>XC60</a:t>
            </a:r>
            <a:endParaRPr lang="zh-CN" altLang="en-US" dirty="0"/>
          </a:p>
        </p:txBody>
      </p:sp>
      <p:sp>
        <p:nvSpPr>
          <p:cNvPr id="19" name="文本框 18"/>
          <p:cNvSpPr txBox="1"/>
          <p:nvPr/>
        </p:nvSpPr>
        <p:spPr>
          <a:xfrm>
            <a:off x="3077801" y="3252383"/>
            <a:ext cx="2775128" cy="461665"/>
          </a:xfrm>
          <a:prstGeom prst="rect">
            <a:avLst/>
          </a:prstGeom>
          <a:noFill/>
        </p:spPr>
        <p:txBody>
          <a:bodyPr wrap="square" rtlCol="0">
            <a:spAutoFit/>
          </a:bodyPr>
          <a:lstStyle/>
          <a:p>
            <a:r>
              <a:rPr lang="en-US" altLang="zh-CN" dirty="0"/>
              <a:t>K426-</a:t>
            </a:r>
            <a:r>
              <a:rPr lang="zh-CN" altLang="en-US" dirty="0"/>
              <a:t>沃尔沃</a:t>
            </a:r>
            <a:r>
              <a:rPr lang="en-US" altLang="zh-CN" dirty="0"/>
              <a:t>XC40</a:t>
            </a:r>
            <a:endParaRPr lang="zh-CN" altLang="en-US" dirty="0"/>
          </a:p>
        </p:txBody>
      </p:sp>
      <p:sp>
        <p:nvSpPr>
          <p:cNvPr id="23" name="文本框 22"/>
          <p:cNvSpPr txBox="1"/>
          <p:nvPr/>
        </p:nvSpPr>
        <p:spPr>
          <a:xfrm>
            <a:off x="3077801" y="5935024"/>
            <a:ext cx="3147033" cy="469006"/>
          </a:xfrm>
          <a:prstGeom prst="rect">
            <a:avLst/>
          </a:prstGeom>
          <a:noFill/>
        </p:spPr>
        <p:txBody>
          <a:bodyPr wrap="square" rtlCol="0">
            <a:spAutoFit/>
          </a:bodyPr>
          <a:lstStyle/>
          <a:p>
            <a:r>
              <a:rPr lang="en-US" altLang="zh-CN" dirty="0"/>
              <a:t>L538-</a:t>
            </a:r>
            <a:r>
              <a:rPr lang="zh-CN" altLang="en-US" dirty="0"/>
              <a:t>路虎极光</a:t>
            </a:r>
          </a:p>
        </p:txBody>
      </p:sp>
      <p:sp>
        <p:nvSpPr>
          <p:cNvPr id="26" name="文本框 25"/>
          <p:cNvSpPr txBox="1"/>
          <p:nvPr/>
        </p:nvSpPr>
        <p:spPr>
          <a:xfrm>
            <a:off x="6618972" y="5920457"/>
            <a:ext cx="3240360" cy="461665"/>
          </a:xfrm>
          <a:prstGeom prst="rect">
            <a:avLst/>
          </a:prstGeom>
          <a:noFill/>
        </p:spPr>
        <p:txBody>
          <a:bodyPr wrap="square" rtlCol="0">
            <a:spAutoFit/>
          </a:bodyPr>
          <a:lstStyle/>
          <a:p>
            <a:r>
              <a:rPr lang="en-US" altLang="zh-CN" dirty="0"/>
              <a:t>L550-</a:t>
            </a:r>
            <a:r>
              <a:rPr lang="zh-CN" altLang="en-US" dirty="0"/>
              <a:t>路虎发现神行</a:t>
            </a:r>
          </a:p>
        </p:txBody>
      </p:sp>
      <p:pic>
        <p:nvPicPr>
          <p:cNvPr id="6" name="图片 5"/>
          <p:cNvPicPr>
            <a:picLocks noChangeAspect="1"/>
          </p:cNvPicPr>
          <p:nvPr/>
        </p:nvPicPr>
        <p:blipFill>
          <a:blip r:embed="rId2"/>
          <a:stretch>
            <a:fillRect/>
          </a:stretch>
        </p:blipFill>
        <p:spPr>
          <a:xfrm>
            <a:off x="181388" y="1525416"/>
            <a:ext cx="2720443" cy="1760451"/>
          </a:xfrm>
          <a:prstGeom prst="rect">
            <a:avLst/>
          </a:prstGeom>
        </p:spPr>
      </p:pic>
      <p:pic>
        <p:nvPicPr>
          <p:cNvPr id="14" name="图片 13"/>
          <p:cNvPicPr>
            <a:picLocks noChangeAspect="1"/>
          </p:cNvPicPr>
          <p:nvPr/>
        </p:nvPicPr>
        <p:blipFill>
          <a:blip r:embed="rId3"/>
          <a:stretch>
            <a:fillRect/>
          </a:stretch>
        </p:blipFill>
        <p:spPr>
          <a:xfrm>
            <a:off x="3180926" y="1507523"/>
            <a:ext cx="2526227" cy="1796236"/>
          </a:xfrm>
          <a:prstGeom prst="rect">
            <a:avLst/>
          </a:prstGeom>
        </p:spPr>
      </p:pic>
      <p:pic>
        <p:nvPicPr>
          <p:cNvPr id="3" name="图片 2"/>
          <p:cNvPicPr>
            <a:picLocks noChangeAspect="1"/>
          </p:cNvPicPr>
          <p:nvPr/>
        </p:nvPicPr>
        <p:blipFill>
          <a:blip r:embed="rId4"/>
          <a:stretch>
            <a:fillRect/>
          </a:stretch>
        </p:blipFill>
        <p:spPr>
          <a:xfrm>
            <a:off x="182498" y="4151074"/>
            <a:ext cx="2775129" cy="1819805"/>
          </a:xfrm>
          <a:prstGeom prst="rect">
            <a:avLst/>
          </a:prstGeom>
        </p:spPr>
      </p:pic>
      <p:pic>
        <p:nvPicPr>
          <p:cNvPr id="13" name="图片 12"/>
          <p:cNvPicPr>
            <a:picLocks noChangeAspect="1"/>
          </p:cNvPicPr>
          <p:nvPr/>
        </p:nvPicPr>
        <p:blipFill>
          <a:blip r:embed="rId5"/>
          <a:stretch>
            <a:fillRect/>
          </a:stretch>
        </p:blipFill>
        <p:spPr>
          <a:xfrm>
            <a:off x="3180926" y="3952280"/>
            <a:ext cx="2526227" cy="2045888"/>
          </a:xfrm>
          <a:prstGeom prst="rect">
            <a:avLst/>
          </a:prstGeom>
        </p:spPr>
      </p:pic>
      <p:pic>
        <p:nvPicPr>
          <p:cNvPr id="17" name="图片 16"/>
          <p:cNvPicPr>
            <a:picLocks noChangeAspect="1"/>
          </p:cNvPicPr>
          <p:nvPr/>
        </p:nvPicPr>
        <p:blipFill>
          <a:blip r:embed="rId6"/>
          <a:stretch>
            <a:fillRect/>
          </a:stretch>
        </p:blipFill>
        <p:spPr>
          <a:xfrm>
            <a:off x="6715372" y="3838166"/>
            <a:ext cx="2935808" cy="2148593"/>
          </a:xfrm>
          <a:prstGeom prst="rect">
            <a:avLst/>
          </a:prstGeom>
        </p:spPr>
      </p:pic>
      <p:sp>
        <p:nvSpPr>
          <p:cNvPr id="24" name="矩形 23"/>
          <p:cNvSpPr/>
          <p:nvPr/>
        </p:nvSpPr>
        <p:spPr>
          <a:xfrm>
            <a:off x="6181883" y="1525416"/>
            <a:ext cx="5386637" cy="132343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F56-</a:t>
            </a:r>
            <a:r>
              <a:rPr lang="zh-CN" altLang="en-US" sz="1600" b="1" dirty="0">
                <a:latin typeface="Calibri" panose="020F0502020204030204" pitchFamily="34" charset="0"/>
                <a:ea typeface="宋体" panose="02010600030101010101" pitchFamily="2" charset="-122"/>
              </a:rPr>
              <a:t>包覆</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K426-</a:t>
            </a:r>
            <a:r>
              <a:rPr lang="zh-CN" altLang="en-US" sz="1600" b="1" dirty="0">
                <a:latin typeface="Calibri" panose="020F0502020204030204" pitchFamily="34" charset="0"/>
                <a:ea typeface="宋体" panose="02010600030101010101" pitchFamily="2" charset="-122"/>
              </a:rPr>
              <a:t>麻纤维</a:t>
            </a:r>
            <a:r>
              <a:rPr lang="en-US" altLang="zh-CN" sz="1600" b="1" dirty="0">
                <a:latin typeface="Calibri" panose="020F0502020204030204" pitchFamily="34" charset="0"/>
                <a:ea typeface="宋体" panose="02010600030101010101" pitchFamily="2" charset="-122"/>
              </a:rPr>
              <a:t>/</a:t>
            </a:r>
            <a:r>
              <a:rPr lang="zh-CN" altLang="en-US" sz="1600" b="1" dirty="0">
                <a:latin typeface="Calibri" panose="020F0502020204030204" pitchFamily="34" charset="0"/>
                <a:ea typeface="宋体" panose="02010600030101010101" pitchFamily="2" charset="-122"/>
              </a:rPr>
              <a:t>真空吸附，包覆，开模发泡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K431-</a:t>
            </a:r>
            <a:r>
              <a:rPr lang="zh-CN" altLang="en-US" sz="1600" b="1" dirty="0">
                <a:latin typeface="Calibri" panose="020F0502020204030204" pitchFamily="34" charset="0"/>
                <a:ea typeface="宋体" panose="02010600030101010101" pitchFamily="2" charset="-122"/>
              </a:rPr>
              <a:t>麻纤维</a:t>
            </a:r>
            <a:r>
              <a:rPr lang="en-US" altLang="zh-CN" sz="1600" b="1" dirty="0">
                <a:latin typeface="Calibri" panose="020F0502020204030204" pitchFamily="34" charset="0"/>
                <a:ea typeface="宋体" panose="02010600030101010101" pitchFamily="2" charset="-122"/>
              </a:rPr>
              <a:t>/</a:t>
            </a:r>
            <a:r>
              <a:rPr lang="zh-CN" altLang="en-US" sz="1600" b="1" dirty="0">
                <a:latin typeface="Calibri" panose="020F0502020204030204" pitchFamily="34" charset="0"/>
                <a:ea typeface="宋体" panose="02010600030101010101" pitchFamily="2" charset="-122"/>
              </a:rPr>
              <a:t>真空吸附，包覆，开模发泡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L538-</a:t>
            </a:r>
            <a:r>
              <a:rPr lang="zh-CN" altLang="en-US" sz="1600" b="1" dirty="0">
                <a:latin typeface="Calibri" panose="020F0502020204030204" pitchFamily="34" charset="0"/>
                <a:ea typeface="宋体" panose="02010600030101010101" pitchFamily="2" charset="-122"/>
              </a:rPr>
              <a:t>包覆</a:t>
            </a:r>
            <a:r>
              <a:rPr lang="en-US" altLang="zh-CN" sz="1600" b="1" dirty="0">
                <a:latin typeface="Calibri" panose="020F0502020204030204" pitchFamily="34" charset="0"/>
                <a:ea typeface="宋体" panose="02010600030101010101" pitchFamily="2" charset="-122"/>
              </a:rPr>
              <a:t>+</a:t>
            </a:r>
            <a:r>
              <a:rPr lang="zh-CN" altLang="en-US" sz="1600" b="1" dirty="0">
                <a:latin typeface="Calibri" panose="020F0502020204030204" pitchFamily="34" charset="0"/>
                <a:ea typeface="宋体" panose="02010600030101010101" pitchFamily="2" charset="-122"/>
              </a:rPr>
              <a:t>开模发泡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L550 –</a:t>
            </a:r>
            <a:r>
              <a:rPr lang="zh-CN" altLang="en-US" sz="1600" b="1" dirty="0">
                <a:latin typeface="Calibri" panose="020F0502020204030204" pitchFamily="34" charset="0"/>
                <a:ea typeface="宋体" panose="02010600030101010101" pitchFamily="2" charset="-122"/>
              </a:rPr>
              <a:t>包覆</a:t>
            </a:r>
            <a:r>
              <a:rPr lang="en-US" altLang="zh-CN" sz="1600" b="1" dirty="0">
                <a:latin typeface="Calibri" panose="020F0502020204030204" pitchFamily="34" charset="0"/>
                <a:ea typeface="宋体" panose="02010600030101010101" pitchFamily="2" charset="-122"/>
              </a:rPr>
              <a:t>+</a:t>
            </a:r>
            <a:r>
              <a:rPr lang="zh-CN" altLang="en-US" sz="1600" b="1" dirty="0">
                <a:latin typeface="Calibri" panose="020F0502020204030204" pitchFamily="34" charset="0"/>
                <a:ea typeface="宋体" panose="02010600030101010101" pitchFamily="2" charset="-122"/>
              </a:rPr>
              <a:t>开模发泡</a:t>
            </a:r>
            <a:endParaRPr lang="en-US" altLang="zh-CN" sz="1600" b="1" dirty="0">
              <a:latin typeface="Calibri" panose="020F0502020204030204" pitchFamily="34" charset="0"/>
              <a:ea typeface="宋体" panose="02010600030101010101" pitchFamily="2" charset="-122"/>
            </a:endParaRPr>
          </a:p>
        </p:txBody>
      </p:sp>
      <p:pic>
        <p:nvPicPr>
          <p:cNvPr id="16" name="图片 15">
            <a:extLst>
              <a:ext uri="{FF2B5EF4-FFF2-40B4-BE49-F238E27FC236}">
                <a16:creationId xmlns:a16="http://schemas.microsoft.com/office/drawing/2014/main" id="{AC30BC91-E2A7-BA50-847E-5B68BF01A7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Tree>
    <p:extLst>
      <p:ext uri="{BB962C8B-B14F-4D97-AF65-F5344CB8AC3E}">
        <p14:creationId xmlns:p14="http://schemas.microsoft.com/office/powerpoint/2010/main" val="27989084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205566" y="1340795"/>
            <a:ext cx="6301928" cy="3874397"/>
          </a:xfrm>
          <a:prstGeom prst="rect">
            <a:avLst/>
          </a:prstGeom>
          <a:noFill/>
        </p:spPr>
        <p:txBody>
          <a:bodyPr wrap="square" rtlCol="0">
            <a:noAutofit/>
          </a:bodyPr>
          <a:lstStyle/>
          <a:p>
            <a:r>
              <a:rPr lang="en-US" altLang="zh-CN" sz="2000" dirty="0">
                <a:latin typeface="宋体" panose="02010600030101010101" pitchFamily="2" charset="-122"/>
                <a:ea typeface="宋体" panose="02010600030101010101" pitchFamily="2" charset="-122"/>
                <a:cs typeface="宋体" panose="02010600030101010101" pitchFamily="2" charset="-122"/>
              </a:rPr>
              <a:t>1</a:t>
            </a:r>
            <a:r>
              <a:rPr lang="zh-CN" altLang="en-US" sz="2000" dirty="0">
                <a:latin typeface="宋体" panose="02010600030101010101" pitchFamily="2" charset="-122"/>
                <a:ea typeface="宋体" panose="02010600030101010101" pitchFamily="2" charset="-122"/>
                <a:cs typeface="宋体" panose="02010600030101010101" pitchFamily="2" charset="-122"/>
              </a:rPr>
              <a:t>、后排座椅模态分析</a:t>
            </a:r>
          </a:p>
          <a:p>
            <a:r>
              <a:rPr lang="en-US" altLang="zh-CN" sz="2000" dirty="0">
                <a:latin typeface="宋体" panose="02010600030101010101" pitchFamily="2" charset="-122"/>
                <a:ea typeface="宋体" panose="02010600030101010101" pitchFamily="2" charset="-122"/>
                <a:cs typeface="宋体" panose="02010600030101010101" pitchFamily="2" charset="-122"/>
              </a:rPr>
              <a:t>2</a:t>
            </a:r>
            <a:r>
              <a:rPr lang="zh-CN" altLang="en-US" sz="2000" dirty="0">
                <a:latin typeface="宋体" panose="02010600030101010101" pitchFamily="2" charset="-122"/>
                <a:ea typeface="宋体" panose="02010600030101010101" pitchFamily="2" charset="-122"/>
                <a:cs typeface="宋体" panose="02010600030101010101" pitchFamily="2" charset="-122"/>
              </a:rPr>
              <a:t>、后排座椅ISOFIX固定点强度分析</a:t>
            </a:r>
          </a:p>
          <a:p>
            <a:r>
              <a:rPr lang="en-US" altLang="zh-CN" sz="2000" dirty="0">
                <a:latin typeface="宋体" panose="02010600030101010101" pitchFamily="2" charset="-122"/>
                <a:ea typeface="宋体" panose="02010600030101010101" pitchFamily="2" charset="-122"/>
                <a:cs typeface="宋体" panose="02010600030101010101" pitchFamily="2" charset="-122"/>
              </a:rPr>
              <a:t>3</a:t>
            </a:r>
            <a:r>
              <a:rPr lang="zh-CN" altLang="en-US" sz="2000" dirty="0">
                <a:latin typeface="宋体" panose="02010600030101010101" pitchFamily="2" charset="-122"/>
                <a:ea typeface="宋体" panose="02010600030101010101" pitchFamily="2" charset="-122"/>
                <a:cs typeface="宋体" panose="02010600030101010101" pitchFamily="2" charset="-122"/>
              </a:rPr>
              <a:t>、后排座椅安全带固定点强度分析</a:t>
            </a:r>
          </a:p>
          <a:p>
            <a:r>
              <a:rPr lang="en-US" altLang="zh-CN" sz="2000" dirty="0">
                <a:latin typeface="宋体" panose="02010600030101010101" pitchFamily="2" charset="-122"/>
                <a:ea typeface="宋体" panose="02010600030101010101" pitchFamily="2" charset="-122"/>
                <a:cs typeface="宋体" panose="02010600030101010101" pitchFamily="2" charset="-122"/>
              </a:rPr>
              <a:t>4</a:t>
            </a:r>
            <a:r>
              <a:rPr lang="zh-CN" altLang="en-US" sz="2000" dirty="0">
                <a:latin typeface="宋体" panose="02010600030101010101" pitchFamily="2" charset="-122"/>
                <a:ea typeface="宋体" panose="02010600030101010101" pitchFamily="2" charset="-122"/>
                <a:cs typeface="宋体" panose="02010600030101010101" pitchFamily="2" charset="-122"/>
              </a:rPr>
              <a:t>、后排座椅行李箱冲击分析</a:t>
            </a:r>
          </a:p>
          <a:p>
            <a:r>
              <a:rPr lang="en-US" altLang="zh-CN" sz="2000" dirty="0">
                <a:latin typeface="宋体" panose="02010600030101010101" pitchFamily="2" charset="-122"/>
                <a:ea typeface="宋体" panose="02010600030101010101" pitchFamily="2" charset="-122"/>
                <a:cs typeface="宋体" panose="02010600030101010101" pitchFamily="2" charset="-122"/>
                <a:sym typeface="+mn-ea"/>
              </a:rPr>
              <a:t>5</a:t>
            </a:r>
            <a:r>
              <a:rPr lang="zh-CN" altLang="en-US" sz="2000" dirty="0">
                <a:latin typeface="宋体" panose="02010600030101010101" pitchFamily="2" charset="-122"/>
                <a:ea typeface="宋体" panose="02010600030101010101" pitchFamily="2" charset="-122"/>
                <a:cs typeface="宋体" panose="02010600030101010101" pitchFamily="2" charset="-122"/>
                <a:sym typeface="+mn-ea"/>
              </a:rPr>
              <a:t>、台车正碰</a:t>
            </a:r>
          </a:p>
          <a:p>
            <a:r>
              <a:rPr lang="en-US" altLang="zh-CN" sz="2000" dirty="0">
                <a:latin typeface="宋体" panose="02010600030101010101" pitchFamily="2" charset="-122"/>
                <a:ea typeface="宋体" panose="02010600030101010101" pitchFamily="2" charset="-122"/>
                <a:cs typeface="宋体" panose="02010600030101010101" pitchFamily="2" charset="-122"/>
                <a:sym typeface="+mn-ea"/>
              </a:rPr>
              <a:t>6</a:t>
            </a:r>
            <a:r>
              <a:rPr lang="zh-CN" altLang="en-US" sz="2000" dirty="0">
                <a:latin typeface="宋体" panose="02010600030101010101" pitchFamily="2" charset="-122"/>
                <a:ea typeface="宋体" panose="02010600030101010101" pitchFamily="2" charset="-122"/>
                <a:cs typeface="宋体" panose="02010600030101010101" pitchFamily="2" charset="-122"/>
                <a:sym typeface="+mn-ea"/>
              </a:rPr>
              <a:t>、台车后碰</a:t>
            </a:r>
          </a:p>
          <a:p>
            <a:r>
              <a:rPr lang="en-US" altLang="zh-CN" sz="2000" dirty="0">
                <a:latin typeface="宋体" panose="02010600030101010101" pitchFamily="2" charset="-122"/>
                <a:ea typeface="宋体" panose="02010600030101010101" pitchFamily="2" charset="-122"/>
                <a:cs typeface="宋体" panose="02010600030101010101" pitchFamily="2" charset="-122"/>
                <a:sym typeface="+mn-ea"/>
              </a:rPr>
              <a:t>7</a:t>
            </a:r>
            <a:r>
              <a:rPr lang="zh-CN" altLang="en-US" sz="2000" dirty="0">
                <a:latin typeface="宋体" panose="02010600030101010101" pitchFamily="2" charset="-122"/>
                <a:ea typeface="宋体" panose="02010600030101010101" pitchFamily="2" charset="-122"/>
                <a:cs typeface="宋体" panose="02010600030101010101" pitchFamily="2" charset="-122"/>
                <a:sym typeface="+mn-ea"/>
              </a:rPr>
              <a:t>、挥鞭伤模拟</a:t>
            </a:r>
          </a:p>
          <a:p>
            <a:r>
              <a:rPr lang="en-US" altLang="zh-CN" sz="2000" dirty="0">
                <a:latin typeface="宋体" panose="02010600030101010101" pitchFamily="2" charset="-122"/>
                <a:ea typeface="宋体" panose="02010600030101010101" pitchFamily="2" charset="-122"/>
                <a:cs typeface="宋体" panose="02010600030101010101" pitchFamily="2" charset="-122"/>
                <a:sym typeface="+mn-ea"/>
              </a:rPr>
              <a:t>8</a:t>
            </a:r>
            <a:r>
              <a:rPr lang="zh-CN" altLang="en-US" sz="2000" dirty="0">
                <a:latin typeface="宋体" panose="02010600030101010101" pitchFamily="2" charset="-122"/>
                <a:ea typeface="宋体" panose="02010600030101010101" pitchFamily="2" charset="-122"/>
                <a:cs typeface="宋体" panose="02010600030101010101" pitchFamily="2" charset="-122"/>
                <a:sym typeface="+mn-ea"/>
              </a:rPr>
              <a:t>、静强度分析</a:t>
            </a:r>
          </a:p>
          <a:p>
            <a:endParaRPr lang="zh-CN" altLang="en-US" sz="2000" dirty="0">
              <a:latin typeface="宋体" panose="02010600030101010101" pitchFamily="2" charset="-122"/>
              <a:ea typeface="宋体" panose="02010600030101010101" pitchFamily="2" charset="-122"/>
              <a:cs typeface="宋体" panose="02010600030101010101" pitchFamily="2" charset="-122"/>
              <a:sym typeface="+mn-ea"/>
            </a:endParaRPr>
          </a:p>
          <a:p>
            <a:endParaRPr lang="zh-CN" altLang="en-US" sz="2000" dirty="0">
              <a:latin typeface="宋体" panose="02010600030101010101" pitchFamily="2" charset="-122"/>
              <a:ea typeface="宋体" panose="02010600030101010101" pitchFamily="2" charset="-122"/>
              <a:cs typeface="宋体" panose="02010600030101010101" pitchFamily="2" charset="-122"/>
              <a:sym typeface="+mn-ea"/>
            </a:endParaRPr>
          </a:p>
          <a:p>
            <a:endParaRPr lang="zh-CN" altLang="en-US" sz="2000" dirty="0">
              <a:sym typeface="+mn-ea"/>
            </a:endParaRPr>
          </a:p>
          <a:p>
            <a:endParaRPr lang="zh-CN" altLang="en-US" dirty="0">
              <a:sym typeface="+mn-ea"/>
            </a:endParaRPr>
          </a:p>
          <a:p>
            <a:endParaRPr lang="zh-CN" altLang="en-US" dirty="0"/>
          </a:p>
        </p:txBody>
      </p:sp>
      <p:sp>
        <p:nvSpPr>
          <p:cNvPr id="2" name="文本框 17">
            <a:extLst>
              <a:ext uri="{FF2B5EF4-FFF2-40B4-BE49-F238E27FC236}">
                <a16:creationId xmlns:a16="http://schemas.microsoft.com/office/drawing/2014/main" id="{85EB47FE-AF2A-222A-C498-05FD2504D713}"/>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1DB4D82A-6C83-22BE-6B4C-E75F27B67B8C}"/>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17844" y="894899"/>
            <a:ext cx="3048706" cy="831189"/>
          </a:xfrm>
          <a:prstGeom prst="rect">
            <a:avLst/>
          </a:prstGeom>
          <a:noFill/>
        </p:spPr>
        <p:txBody>
          <a:bodyPr wrap="square" rtlCol="0">
            <a:spAutoFit/>
          </a:bodyPr>
          <a:lstStyle/>
          <a:p>
            <a:pPr algn="l">
              <a:buClrTx/>
              <a:buSzTx/>
              <a:buNone/>
            </a:pPr>
            <a:r>
              <a:rPr>
                <a:latin typeface="宋体" panose="02010600030101010101" pitchFamily="2" charset="-122"/>
                <a:ea typeface="宋体" panose="02010600030101010101" pitchFamily="2" charset="-122"/>
                <a:cs typeface="宋体" panose="02010600030101010101" pitchFamily="2" charset="-122"/>
                <a:sym typeface="+mn-ea"/>
              </a:rPr>
              <a:t>1、后排座椅模态分析</a:t>
            </a:r>
          </a:p>
        </p:txBody>
      </p:sp>
      <p:sp>
        <p:nvSpPr>
          <p:cNvPr id="6" name="文本框 5"/>
          <p:cNvSpPr txBox="1"/>
          <p:nvPr/>
        </p:nvSpPr>
        <p:spPr>
          <a:xfrm>
            <a:off x="1828813" y="3614229"/>
            <a:ext cx="7895512" cy="3038543"/>
          </a:xfrm>
          <a:prstGeom prst="rect">
            <a:avLst/>
          </a:prstGeom>
          <a:noFill/>
        </p:spPr>
        <p:txBody>
          <a:bodyPr wrap="square" rtlCol="0">
            <a:noAutofit/>
          </a:bodyPr>
          <a:lstStyle/>
          <a:p>
            <a:endParaRPr sz="1600"/>
          </a:p>
          <a:p>
            <a:pPr>
              <a:spcBef>
                <a:spcPct val="0"/>
              </a:spcBef>
              <a:buClrTx/>
              <a:buFontTx/>
              <a:buNone/>
            </a:pPr>
            <a:r>
              <a:rPr sz="1600">
                <a:latin typeface="宋体" panose="02010600030101010101" pitchFamily="2" charset="-122"/>
                <a:ea typeface="宋体" panose="02010600030101010101" pitchFamily="2" charset="-122"/>
                <a:cs typeface="宋体" panose="02010600030101010101" pitchFamily="2" charset="-122"/>
                <a:sym typeface="+mn-ea"/>
              </a:rPr>
              <a:t>约束：</a:t>
            </a:r>
            <a:endParaRPr sz="1600">
              <a:latin typeface="宋体" panose="02010600030101010101" pitchFamily="2" charset="-122"/>
              <a:ea typeface="宋体" panose="02010600030101010101" pitchFamily="2" charset="-122"/>
              <a:cs typeface="宋体" panose="02010600030101010101" pitchFamily="2" charset="-122"/>
            </a:endParaRPr>
          </a:p>
          <a:p>
            <a:pPr>
              <a:spcBef>
                <a:spcPct val="0"/>
              </a:spcBef>
              <a:buClrTx/>
              <a:buFontTx/>
              <a:buNone/>
            </a:pPr>
            <a:r>
              <a:rPr sz="1600">
                <a:latin typeface="宋体" panose="02010600030101010101" pitchFamily="2" charset="-122"/>
                <a:ea typeface="宋体" panose="02010600030101010101" pitchFamily="2" charset="-122"/>
                <a:cs typeface="宋体" panose="02010600030101010101" pitchFamily="2" charset="-122"/>
                <a:sym typeface="+mn-ea"/>
              </a:rPr>
              <a:t>       1、与车身处连接约束CPS123456</a:t>
            </a:r>
            <a:endParaRPr sz="1600">
              <a:latin typeface="宋体" panose="02010600030101010101" pitchFamily="2" charset="-122"/>
              <a:ea typeface="宋体" panose="02010600030101010101" pitchFamily="2" charset="-122"/>
              <a:cs typeface="宋体" panose="02010600030101010101" pitchFamily="2" charset="-122"/>
            </a:endParaRPr>
          </a:p>
          <a:p>
            <a:pPr>
              <a:spcBef>
                <a:spcPct val="0"/>
              </a:spcBef>
              <a:buClrTx/>
              <a:buFontTx/>
              <a:buNone/>
            </a:pPr>
            <a:r>
              <a:rPr sz="1600">
                <a:latin typeface="宋体" panose="02010600030101010101" pitchFamily="2" charset="-122"/>
                <a:ea typeface="宋体" panose="02010600030101010101" pitchFamily="2" charset="-122"/>
                <a:cs typeface="宋体" panose="02010600030101010101" pitchFamily="2" charset="-122"/>
                <a:sym typeface="+mn-ea"/>
              </a:rPr>
              <a:t>       2、塑料件，发泡等转化为质量点，补充到骨架模型中</a:t>
            </a:r>
          </a:p>
          <a:p>
            <a:pPr>
              <a:spcBef>
                <a:spcPct val="0"/>
              </a:spcBef>
              <a:buClrTx/>
              <a:buFontTx/>
              <a:buNone/>
            </a:pPr>
            <a:endParaRPr sz="1600">
              <a:latin typeface="宋体" panose="02010600030101010101" pitchFamily="2" charset="-122"/>
              <a:ea typeface="宋体" panose="02010600030101010101" pitchFamily="2" charset="-122"/>
              <a:cs typeface="宋体" panose="02010600030101010101" pitchFamily="2" charset="-122"/>
            </a:endParaRPr>
          </a:p>
          <a:p>
            <a:pPr>
              <a:spcBef>
                <a:spcPct val="0"/>
              </a:spcBef>
              <a:buClrTx/>
              <a:buFontTx/>
              <a:buNone/>
            </a:pPr>
            <a:r>
              <a:rPr sz="1600">
                <a:latin typeface="宋体" panose="02010600030101010101" pitchFamily="2" charset="-122"/>
                <a:ea typeface="宋体" panose="02010600030101010101" pitchFamily="2" charset="-122"/>
                <a:cs typeface="宋体" panose="02010600030101010101" pitchFamily="2" charset="-122"/>
                <a:sym typeface="+mn-ea"/>
              </a:rPr>
              <a:t>计算后排座椅一阶整体模态</a:t>
            </a:r>
            <a:endParaRPr sz="1600">
              <a:latin typeface="宋体" panose="02010600030101010101" pitchFamily="2" charset="-122"/>
              <a:ea typeface="宋体" panose="02010600030101010101" pitchFamily="2" charset="-122"/>
              <a:cs typeface="宋体" panose="02010600030101010101" pitchFamily="2" charset="-122"/>
            </a:endParaRPr>
          </a:p>
          <a:p>
            <a:pPr>
              <a:spcBef>
                <a:spcPct val="0"/>
              </a:spcBef>
              <a:buClrTx/>
              <a:buFontTx/>
              <a:buNone/>
            </a:pPr>
            <a:endParaRPr sz="1600">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3" name="Group 32"/>
          <p:cNvGraphicFramePr>
            <a:graphicFrameLocks noGrp="1"/>
          </p:cNvGraphicFramePr>
          <p:nvPr>
            <p:custDataLst>
              <p:tags r:id="rId1"/>
            </p:custDataLst>
            <p:extLst>
              <p:ext uri="{D42A27DB-BD31-4B8C-83A1-F6EECF244321}">
                <p14:modId xmlns:p14="http://schemas.microsoft.com/office/powerpoint/2010/main" val="2373817180"/>
              </p:ext>
            </p:extLst>
          </p:nvPr>
        </p:nvGraphicFramePr>
        <p:xfrm>
          <a:off x="1850837" y="1619602"/>
          <a:ext cx="4896984" cy="2170232"/>
        </p:xfrm>
        <a:graphic>
          <a:graphicData uri="http://schemas.openxmlformats.org/drawingml/2006/table">
            <a:tbl>
              <a:tblPr/>
              <a:tblGrid>
                <a:gridCol w="1605363">
                  <a:extLst>
                    <a:ext uri="{9D8B030D-6E8A-4147-A177-3AD203B41FA5}">
                      <a16:colId xmlns:a16="http://schemas.microsoft.com/office/drawing/2014/main" val="20000"/>
                    </a:ext>
                  </a:extLst>
                </a:gridCol>
                <a:gridCol w="3291621">
                  <a:extLst>
                    <a:ext uri="{9D8B030D-6E8A-4147-A177-3AD203B41FA5}">
                      <a16:colId xmlns:a16="http://schemas.microsoft.com/office/drawing/2014/main" val="20001"/>
                    </a:ext>
                  </a:extLst>
                </a:gridCol>
              </a:tblGrid>
              <a:tr h="716089">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求解器</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pPr>
                      <a:r>
                        <a:rPr kumimoji="0" lang="en-US" altLang="zh-CN" sz="1400" b="0" i="0" u="none" strike="noStrike" cap="none" normalizeH="0" baseline="0" dirty="0">
                          <a:ln>
                            <a:noFill/>
                          </a:ln>
                          <a:solidFill>
                            <a:schemeClr val="tx1"/>
                          </a:solidFill>
                          <a:effectLst/>
                          <a:latin typeface="微软雅黑" panose="020B0503020204020204" charset="-122"/>
                          <a:ea typeface="微软雅黑" panose="020B0503020204020204" charset="-122"/>
                        </a:rPr>
                        <a:t>NRASTRAN</a:t>
                      </a: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128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车型</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pPr>
                      <a:r>
                        <a:rPr kumimoji="0" lang="en-US" altLang="zh-CN" sz="1400" b="0" i="0" u="none" strike="noStrike" cap="none" normalizeH="0" baseline="0" dirty="0">
                          <a:ln>
                            <a:noFill/>
                          </a:ln>
                          <a:solidFill>
                            <a:schemeClr val="tx1"/>
                          </a:solidFill>
                          <a:effectLst/>
                          <a:latin typeface="+mj-ea"/>
                          <a:ea typeface="+mj-ea"/>
                        </a:rPr>
                        <a:t>/</a:t>
                      </a: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128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法规</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rPr>
                        <a:t>/</a:t>
                      </a:r>
                      <a:endParaRPr kumimoji="0" lang="en-US" altLang="zh-CN" sz="1400" b="0" i="0" u="none" strike="noStrike" cap="none" normalizeH="0" baseline="0" dirty="0">
                        <a:ln>
                          <a:noFill/>
                        </a:ln>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128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分析工况</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defRPr/>
                      </a:pPr>
                      <a:r>
                        <a:rPr lang="zh-CN" altLang="en-US" sz="1400" dirty="0">
                          <a:latin typeface="微软雅黑" panose="020B0503020204020204" charset="-122"/>
                          <a:ea typeface="微软雅黑" panose="020B0503020204020204" charset="-122"/>
                        </a:rPr>
                        <a:t>模态分析</a:t>
                      </a: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0291">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座椅质量</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endParaRPr lang="zh-CN" altLang="en-US" sz="1400" dirty="0">
                        <a:latin typeface="+mj-ea"/>
                        <a:ea typeface="+mj-ea"/>
                      </a:endParaRP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文本框 17">
            <a:extLst>
              <a:ext uri="{FF2B5EF4-FFF2-40B4-BE49-F238E27FC236}">
                <a16:creationId xmlns:a16="http://schemas.microsoft.com/office/drawing/2014/main" id="{C72DFF61-C34F-43C1-D527-440F9A759C18}"/>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4" name="文本框 15">
            <a:extLst>
              <a:ext uri="{FF2B5EF4-FFF2-40B4-BE49-F238E27FC236}">
                <a16:creationId xmlns:a16="http://schemas.microsoft.com/office/drawing/2014/main" id="{48102734-E3ED-4F3A-9714-B2CCF0271580}"/>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28801" y="774322"/>
            <a:ext cx="6191413" cy="46177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cs typeface="宋体" panose="02010600030101010101" pitchFamily="2" charset="-122"/>
                <a:sym typeface="+mn-ea"/>
              </a:rPr>
              <a:t>2</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、后排座椅ISOFIX固定点强度分析</a:t>
            </a:r>
            <a:endParaRPr lang="zh-CN" altLang="en-US" b="1"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6"/>
          <p:cNvPicPr>
            <a:picLocks noChangeAspect="1" noChangeArrowheads="1"/>
          </p:cNvPicPr>
          <p:nvPr>
            <p:custDataLst>
              <p:tags r:id="rId1"/>
            </p:custDataLst>
          </p:nvPr>
        </p:nvPicPr>
        <p:blipFill>
          <a:blip r:embed="rId14" cstate="print">
            <a:extLst>
              <a:ext uri="{28A0092B-C50C-407E-A947-70E740481C1C}">
                <a14:useLocalDpi xmlns:a14="http://schemas.microsoft.com/office/drawing/2010/main" val="0"/>
              </a:ext>
            </a:extLst>
          </a:blip>
          <a:srcRect/>
          <a:stretch>
            <a:fillRect/>
          </a:stretch>
        </p:blipFill>
        <p:spPr bwMode="auto">
          <a:xfrm>
            <a:off x="6455017" y="1461545"/>
            <a:ext cx="3226547" cy="157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Group 32"/>
          <p:cNvGraphicFramePr>
            <a:graphicFrameLocks noGrp="1"/>
          </p:cNvGraphicFramePr>
          <p:nvPr>
            <p:custDataLst>
              <p:tags r:id="rId2"/>
            </p:custDataLst>
            <p:extLst>
              <p:ext uri="{D42A27DB-BD31-4B8C-83A1-F6EECF244321}">
                <p14:modId xmlns:p14="http://schemas.microsoft.com/office/powerpoint/2010/main" val="803476965"/>
              </p:ext>
            </p:extLst>
          </p:nvPr>
        </p:nvGraphicFramePr>
        <p:xfrm>
          <a:off x="1851154" y="1264014"/>
          <a:ext cx="4093523" cy="2237788"/>
        </p:xfrm>
        <a:graphic>
          <a:graphicData uri="http://schemas.openxmlformats.org/drawingml/2006/table">
            <a:tbl>
              <a:tblPr/>
              <a:tblGrid>
                <a:gridCol w="1342066">
                  <a:extLst>
                    <a:ext uri="{9D8B030D-6E8A-4147-A177-3AD203B41FA5}">
                      <a16:colId xmlns:a16="http://schemas.microsoft.com/office/drawing/2014/main" val="20000"/>
                    </a:ext>
                  </a:extLst>
                </a:gridCol>
                <a:gridCol w="2751457">
                  <a:extLst>
                    <a:ext uri="{9D8B030D-6E8A-4147-A177-3AD203B41FA5}">
                      <a16:colId xmlns:a16="http://schemas.microsoft.com/office/drawing/2014/main" val="20001"/>
                    </a:ext>
                  </a:extLst>
                </a:gridCol>
              </a:tblGrid>
              <a:tr h="33536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求解器</a:t>
                      </a:r>
                    </a:p>
                  </a:txBody>
                  <a:tcPr marL="91452" marR="91452" marT="45734" marB="4573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pPr>
                      <a:r>
                        <a:rPr kumimoji="0" lang="en-US" altLang="zh-CN" sz="1400" b="0" i="0" u="none" strike="noStrike" cap="none" normalizeH="0" baseline="0" dirty="0">
                          <a:ln>
                            <a:noFill/>
                          </a:ln>
                          <a:solidFill>
                            <a:schemeClr val="tx1"/>
                          </a:solidFill>
                          <a:effectLst/>
                          <a:latin typeface="微软雅黑" panose="020B0503020204020204" charset="-122"/>
                          <a:ea typeface="微软雅黑" panose="020B0503020204020204" charset="-122"/>
                        </a:rPr>
                        <a:t>LSDYNA971R6.1</a:t>
                      </a:r>
                    </a:p>
                  </a:txBody>
                  <a:tcPr marL="91452" marR="91452" marT="45734" marB="4573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6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车型</a:t>
                      </a:r>
                    </a:p>
                  </a:txBody>
                  <a:tcPr marL="91452" marR="91452" marT="45734" marB="4573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pPr>
                      <a:r>
                        <a:rPr kumimoji="0" lang="en-US" altLang="zh-CN" sz="1400" b="0" i="0" u="none" strike="noStrike" cap="none" normalizeH="0" baseline="0" dirty="0">
                          <a:ln>
                            <a:noFill/>
                          </a:ln>
                          <a:solidFill>
                            <a:schemeClr val="tx1"/>
                          </a:solidFill>
                          <a:effectLst/>
                          <a:latin typeface="+mj-ea"/>
                          <a:ea typeface="+mj-ea"/>
                        </a:rPr>
                        <a:t>/</a:t>
                      </a:r>
                    </a:p>
                  </a:txBody>
                  <a:tcPr marL="91452" marR="91452" marT="45734" marB="4573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6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法规</a:t>
                      </a:r>
                    </a:p>
                  </a:txBody>
                  <a:tcPr marL="91452" marR="91452" marT="45734" marB="4573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cap="none" normalizeH="0" baseline="0" dirty="0">
                          <a:ln>
                            <a:noFill/>
                          </a:ln>
                          <a:solidFill>
                            <a:schemeClr val="tx1"/>
                          </a:solidFill>
                          <a:effectLst/>
                          <a:latin typeface="微软雅黑" panose="020B0503020204020204" charset="-122"/>
                          <a:ea typeface="微软雅黑" panose="020B0503020204020204" charset="-122"/>
                          <a:cs typeface="Times New Roman" panose="02020603050405020304" pitchFamily="18" charset="0"/>
                        </a:rPr>
                        <a:t>GB 14167-2013</a:t>
                      </a:r>
                    </a:p>
                  </a:txBody>
                  <a:tcPr marL="91452" marR="91452" marT="45734" marB="4573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6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分析工况</a:t>
                      </a:r>
                    </a:p>
                  </a:txBody>
                  <a:tcPr marL="91452" marR="91452" marT="45734" marB="4573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defRPr/>
                      </a:pPr>
                      <a:r>
                        <a:rPr lang="en-US" altLang="zh-CN" sz="1400" dirty="0">
                          <a:latin typeface="微软雅黑" panose="020B0503020204020204" charset="-122"/>
                          <a:ea typeface="微软雅黑" panose="020B0503020204020204" charset="-122"/>
                        </a:rPr>
                        <a:t>ISOFIX</a:t>
                      </a:r>
                      <a:r>
                        <a:rPr lang="zh-CN" altLang="en-US" sz="1400" dirty="0">
                          <a:latin typeface="微软雅黑" panose="020B0503020204020204" charset="-122"/>
                          <a:ea typeface="微软雅黑" panose="020B0503020204020204" charset="-122"/>
                        </a:rPr>
                        <a:t>固定点强度分析</a:t>
                      </a:r>
                    </a:p>
                  </a:txBody>
                  <a:tcPr marL="91452" marR="91452" marT="45734" marB="4573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60968">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加载力</a:t>
                      </a:r>
                    </a:p>
                  </a:txBody>
                  <a:tcPr marL="91452" marR="91452" marT="45734" marB="4573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defRPr/>
                      </a:pPr>
                      <a:r>
                        <a:rPr lang="zh-CN" altLang="en-US" sz="1400" dirty="0">
                          <a:latin typeface="微软雅黑" panose="020B0503020204020204" charset="-122"/>
                          <a:ea typeface="微软雅黑" panose="020B0503020204020204" charset="-122"/>
                        </a:rPr>
                        <a:t>前向加载：</a:t>
                      </a:r>
                      <a:r>
                        <a:rPr lang="en-US" altLang="zh-CN" sz="1400" dirty="0">
                          <a:latin typeface="微软雅黑" panose="020B0503020204020204" charset="-122"/>
                          <a:ea typeface="微软雅黑" panose="020B0503020204020204" charset="-122"/>
                        </a:rPr>
                        <a:t>8kN*1.2</a:t>
                      </a:r>
                    </a:p>
                    <a:p>
                      <a:pPr marL="0" marR="0" lvl="0" indent="0" algn="ctr" defTabSz="914400" rtl="0" eaLnBrk="0" fontAlgn="base" latinLnBrk="0" hangingPunct="0">
                        <a:spcBef>
                          <a:spcPct val="20000"/>
                        </a:spcBef>
                        <a:spcAft>
                          <a:spcPct val="0"/>
                        </a:spcAft>
                        <a:buClrTx/>
                        <a:buSzTx/>
                        <a:buFontTx/>
                        <a:buNone/>
                        <a:defRPr/>
                      </a:pPr>
                      <a:r>
                        <a:rPr lang="zh-CN" altLang="en-US" sz="1400" dirty="0">
                          <a:latin typeface="微软雅黑" panose="020B0503020204020204" charset="-122"/>
                          <a:ea typeface="微软雅黑" panose="020B0503020204020204" charset="-122"/>
                        </a:rPr>
                        <a:t>侧向加载：</a:t>
                      </a:r>
                      <a:r>
                        <a:rPr lang="en-US" altLang="zh-CN" sz="1400" dirty="0">
                          <a:latin typeface="微软雅黑" panose="020B0503020204020204" charset="-122"/>
                          <a:ea typeface="微软雅黑" panose="020B0503020204020204" charset="-122"/>
                        </a:rPr>
                        <a:t>5kN*1.2</a:t>
                      </a:r>
                      <a:endParaRPr lang="zh-CN" altLang="en-US" sz="1400" dirty="0">
                        <a:latin typeface="微软雅黑" panose="020B0503020204020204" charset="-122"/>
                        <a:ea typeface="微软雅黑" panose="020B0503020204020204" charset="-122"/>
                      </a:endParaRPr>
                    </a:p>
                  </a:txBody>
                  <a:tcPr marL="91452" marR="91452" marT="45734" marB="4573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6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座椅质量</a:t>
                      </a:r>
                    </a:p>
                  </a:txBody>
                  <a:tcPr marL="91452" marR="91452" marT="45734" marB="4573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endParaRPr lang="zh-CN" altLang="en-US" sz="1400" dirty="0">
                        <a:latin typeface="+mj-ea"/>
                        <a:ea typeface="+mj-ea"/>
                      </a:endParaRPr>
                    </a:p>
                  </a:txBody>
                  <a:tcPr marL="91452" marR="91452" marT="45734" marB="4573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pSp>
        <p:nvGrpSpPr>
          <p:cNvPr id="11" name="组合 2"/>
          <p:cNvGrpSpPr/>
          <p:nvPr/>
        </p:nvGrpSpPr>
        <p:grpSpPr bwMode="auto">
          <a:xfrm>
            <a:off x="1773349" y="3501249"/>
            <a:ext cx="5697269" cy="2184271"/>
            <a:chOff x="328614" y="4005040"/>
            <a:chExt cx="3574710" cy="2183765"/>
          </a:xfrm>
        </p:grpSpPr>
        <p:sp>
          <p:nvSpPr>
            <p:cNvPr id="12" name="Text Box 14"/>
            <p:cNvSpPr txBox="1">
              <a:spLocks noChangeArrowheads="1"/>
            </p:cNvSpPr>
            <p:nvPr>
              <p:custDataLst>
                <p:tags r:id="rId10"/>
              </p:custDataLst>
            </p:nvPr>
          </p:nvSpPr>
          <p:spPr bwMode="auto">
            <a:xfrm>
              <a:off x="328614" y="4005040"/>
              <a:ext cx="3574710" cy="21837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Clr>
                  <a:srgbClr val="FF0000"/>
                </a:buClr>
                <a:buSzPct val="80000"/>
              </a:pPr>
              <a:r>
                <a:rPr lang="zh-CN" altLang="en-US" sz="1600">
                  <a:latin typeface="宋体" panose="02010600030101010101" pitchFamily="2" charset="-122"/>
                  <a:cs typeface="宋体" panose="02010600030101010101" pitchFamily="2" charset="-122"/>
                </a:rPr>
                <a:t>验证</a:t>
              </a:r>
              <a:r>
                <a:rPr lang="en-US" altLang="zh-CN" sz="1600">
                  <a:latin typeface="宋体" panose="02010600030101010101" pitchFamily="2" charset="-122"/>
                  <a:cs typeface="宋体" panose="02010600030101010101" pitchFamily="2" charset="-122"/>
                </a:rPr>
                <a:t>ISOFIX</a:t>
              </a:r>
              <a:r>
                <a:rPr lang="zh-CN" altLang="en-US" sz="1600">
                  <a:latin typeface="宋体" panose="02010600030101010101" pitchFamily="2" charset="-122"/>
                  <a:cs typeface="宋体" panose="02010600030101010101" pitchFamily="2" charset="-122"/>
                </a:rPr>
                <a:t>固定点能否满足法规要求；</a:t>
              </a:r>
              <a:endParaRPr lang="en-US" altLang="zh-CN" sz="1600">
                <a:latin typeface="宋体" panose="02010600030101010101" pitchFamily="2" charset="-122"/>
                <a:cs typeface="宋体" panose="02010600030101010101" pitchFamily="2" charset="-122"/>
              </a:endParaRPr>
            </a:p>
            <a:p>
              <a:pPr>
                <a:spcBef>
                  <a:spcPct val="50000"/>
                </a:spcBef>
                <a:buSzPct val="80000"/>
              </a:pPr>
              <a:r>
                <a:rPr lang="en-US" altLang="zh-CN" sz="1600">
                  <a:latin typeface="宋体" panose="02010600030101010101" pitchFamily="2" charset="-122"/>
                  <a:cs typeface="宋体" panose="02010600030101010101" pitchFamily="2" charset="-122"/>
                </a:rPr>
                <a:t>a)</a:t>
              </a:r>
              <a:r>
                <a:rPr lang="zh-CN" altLang="en-US" sz="1600">
                  <a:latin typeface="宋体" panose="02010600030101010101" pitchFamily="2" charset="-122"/>
                  <a:cs typeface="宋体" panose="02010600030101010101" pitchFamily="2" charset="-122"/>
                </a:rPr>
                <a:t>儿童座椅加载装置分别施加：</a:t>
              </a:r>
              <a:endParaRPr lang="en-US" altLang="zh-CN" sz="1600">
                <a:latin typeface="宋体" panose="02010600030101010101" pitchFamily="2" charset="-122"/>
                <a:cs typeface="宋体" panose="02010600030101010101" pitchFamily="2" charset="-122"/>
              </a:endParaRPr>
            </a:p>
            <a:p>
              <a:pPr>
                <a:buSzPct val="80000"/>
              </a:pPr>
              <a:r>
                <a:rPr lang="zh-CN" altLang="en-US" sz="1600">
                  <a:latin typeface="宋体" panose="02010600030101010101" pitchFamily="2" charset="-122"/>
                  <a:cs typeface="宋体" panose="02010600030101010101" pitchFamily="2" charset="-122"/>
                </a:rPr>
                <a:t>前向加载：</a:t>
              </a:r>
              <a:r>
                <a:rPr lang="en-US" altLang="zh-CN" sz="1600">
                  <a:latin typeface="宋体" panose="02010600030101010101" pitchFamily="2" charset="-122"/>
                  <a:cs typeface="宋体" panose="02010600030101010101" pitchFamily="2" charset="-122"/>
                </a:rPr>
                <a:t>F1=8*1.2kN</a:t>
              </a:r>
              <a:r>
                <a:rPr lang="zh-CN" altLang="en-US" sz="1600">
                  <a:latin typeface="宋体" panose="02010600030101010101" pitchFamily="2" charset="-122"/>
                  <a:cs typeface="宋体" panose="02010600030101010101" pitchFamily="2" charset="-122"/>
                </a:rPr>
                <a:t>；方向：与水平面夹角成</a:t>
              </a:r>
              <a:r>
                <a:rPr lang="en-US" altLang="zh-CN" sz="1600">
                  <a:latin typeface="宋体" panose="02010600030101010101" pitchFamily="2" charset="-122"/>
                  <a:cs typeface="宋体" panose="02010600030101010101" pitchFamily="2" charset="-122"/>
                </a:rPr>
                <a:t>10°</a:t>
              </a:r>
              <a:r>
                <a:rPr lang="zh-CN" altLang="en-US" sz="1600">
                  <a:latin typeface="宋体" panose="02010600030101010101" pitchFamily="2" charset="-122"/>
                  <a:cs typeface="宋体" panose="02010600030101010101" pitchFamily="2" charset="-122"/>
                </a:rPr>
                <a:t>；</a:t>
              </a:r>
              <a:endParaRPr lang="en-US" altLang="zh-CN" sz="1600">
                <a:latin typeface="宋体" panose="02010600030101010101" pitchFamily="2" charset="-122"/>
                <a:cs typeface="宋体" panose="02010600030101010101" pitchFamily="2" charset="-122"/>
              </a:endParaRPr>
            </a:p>
            <a:p>
              <a:pPr>
                <a:buSzPct val="80000"/>
              </a:pPr>
              <a:r>
                <a:rPr lang="zh-CN" altLang="en-US" sz="1600">
                  <a:latin typeface="宋体" panose="02010600030101010101" pitchFamily="2" charset="-122"/>
                  <a:cs typeface="宋体" panose="02010600030101010101" pitchFamily="2" charset="-122"/>
                </a:rPr>
                <a:t>侧向加载：</a:t>
              </a:r>
              <a:r>
                <a:rPr lang="en-US" altLang="zh-CN" sz="1600">
                  <a:latin typeface="宋体" panose="02010600030101010101" pitchFamily="2" charset="-122"/>
                  <a:cs typeface="宋体" panose="02010600030101010101" pitchFamily="2" charset="-122"/>
                </a:rPr>
                <a:t>F2=5*1.2kN</a:t>
              </a:r>
              <a:r>
                <a:rPr lang="zh-CN" altLang="en-US" sz="1600">
                  <a:latin typeface="宋体" panose="02010600030101010101" pitchFamily="2" charset="-122"/>
                  <a:cs typeface="宋体" panose="02010600030101010101" pitchFamily="2" charset="-122"/>
                </a:rPr>
                <a:t>；方向：分为左侧和右侧。左右两侧水平加载对称且与正前向夹角</a:t>
              </a:r>
              <a:r>
                <a:rPr lang="en-US" altLang="zh-CN" sz="1600">
                  <a:latin typeface="宋体" panose="02010600030101010101" pitchFamily="2" charset="-122"/>
                  <a:cs typeface="宋体" panose="02010600030101010101" pitchFamily="2" charset="-122"/>
                </a:rPr>
                <a:t>75°</a:t>
              </a:r>
              <a:r>
                <a:rPr lang="zh-CN" altLang="en-US" sz="1600">
                  <a:latin typeface="宋体" panose="02010600030101010101" pitchFamily="2" charset="-122"/>
                  <a:cs typeface="宋体" panose="02010600030101010101" pitchFamily="2" charset="-122"/>
                </a:rPr>
                <a:t>。</a:t>
              </a:r>
              <a:endParaRPr lang="en-US" altLang="zh-CN" sz="1600">
                <a:latin typeface="宋体" panose="02010600030101010101" pitchFamily="2" charset="-122"/>
                <a:cs typeface="宋体" panose="02010600030101010101" pitchFamily="2" charset="-122"/>
              </a:endParaRPr>
            </a:p>
            <a:p>
              <a:pPr>
                <a:buSzPct val="80000"/>
              </a:pPr>
              <a:r>
                <a:rPr lang="en-US" altLang="zh-CN" sz="1600">
                  <a:latin typeface="宋体" panose="02010600030101010101" pitchFamily="2" charset="-122"/>
                  <a:cs typeface="宋体" panose="02010600030101010101" pitchFamily="2" charset="-122"/>
                </a:rPr>
                <a:t>F1 :               F2</a:t>
              </a:r>
              <a:r>
                <a:rPr lang="zh-CN" altLang="en-US" sz="1600">
                  <a:latin typeface="宋体" panose="02010600030101010101" pitchFamily="2" charset="-122"/>
                  <a:cs typeface="宋体" panose="02010600030101010101" pitchFamily="2" charset="-122"/>
                </a:rPr>
                <a:t>：</a:t>
              </a:r>
              <a:endParaRPr lang="en-US" altLang="zh-CN" sz="1600">
                <a:latin typeface="宋体" panose="02010600030101010101" pitchFamily="2" charset="-122"/>
                <a:cs typeface="宋体" panose="02010600030101010101" pitchFamily="2" charset="-122"/>
              </a:endParaRPr>
            </a:p>
            <a:p>
              <a:pPr>
                <a:buSzPct val="80000"/>
              </a:pPr>
              <a:r>
                <a:rPr lang="en-US" altLang="zh-CN" sz="1600">
                  <a:latin typeface="宋体" panose="02010600030101010101" pitchFamily="2" charset="-122"/>
                  <a:cs typeface="宋体" panose="02010600030101010101" pitchFamily="2" charset="-122"/>
                </a:rPr>
                <a:t>b)</a:t>
              </a:r>
              <a:r>
                <a:rPr lang="zh-CN" altLang="en-US" sz="1600">
                  <a:latin typeface="宋体" panose="02010600030101010101" pitchFamily="2" charset="-122"/>
                  <a:cs typeface="宋体" panose="02010600030101010101" pitchFamily="2" charset="-122"/>
                </a:rPr>
                <a:t>加载到规定载荷时间为</a:t>
              </a:r>
              <a:r>
                <a:rPr lang="en-US" altLang="zh-CN" sz="1600">
                  <a:latin typeface="宋体" panose="02010600030101010101" pitchFamily="2" charset="-122"/>
                  <a:cs typeface="宋体" panose="02010600030101010101" pitchFamily="2" charset="-122"/>
                </a:rPr>
                <a:t>100ms </a:t>
              </a:r>
              <a:r>
                <a:rPr lang="zh-CN" altLang="en-US" sz="1600">
                  <a:latin typeface="宋体" panose="02010600030101010101" pitchFamily="2" charset="-122"/>
                  <a:cs typeface="宋体" panose="02010600030101010101" pitchFamily="2" charset="-122"/>
                </a:rPr>
                <a:t>，之后保持</a:t>
              </a:r>
              <a:r>
                <a:rPr lang="en-US" altLang="zh-CN" sz="1600">
                  <a:latin typeface="宋体" panose="02010600030101010101" pitchFamily="2" charset="-122"/>
                  <a:cs typeface="宋体" panose="02010600030101010101" pitchFamily="2" charset="-122"/>
                </a:rPr>
                <a:t>50ms</a:t>
              </a:r>
              <a:r>
                <a:rPr lang="zh-CN" altLang="en-US" sz="1600">
                  <a:latin typeface="宋体" panose="02010600030101010101" pitchFamily="2" charset="-122"/>
                  <a:cs typeface="宋体" panose="02010600030101010101" pitchFamily="2" charset="-122"/>
                </a:rPr>
                <a:t>；</a:t>
              </a:r>
              <a:endParaRPr lang="en-US" altLang="zh-CN" sz="1600">
                <a:latin typeface="宋体" panose="02010600030101010101" pitchFamily="2" charset="-122"/>
                <a:cs typeface="宋体" panose="02010600030101010101" pitchFamily="2" charset="-122"/>
              </a:endParaRPr>
            </a:p>
            <a:p>
              <a:r>
                <a:rPr lang="zh-CN" altLang="en-US" sz="1600">
                  <a:latin typeface="宋体" panose="02010600030101010101" pitchFamily="2" charset="-122"/>
                  <a:cs typeface="宋体" panose="02010600030101010101" pitchFamily="2" charset="-122"/>
                </a:rPr>
                <a:t>评价指标：</a:t>
              </a:r>
              <a:r>
                <a:rPr lang="en-US" altLang="zh-CN" sz="1600">
                  <a:latin typeface="宋体" panose="02010600030101010101" pitchFamily="2" charset="-122"/>
                  <a:cs typeface="宋体" panose="02010600030101010101" pitchFamily="2" charset="-122"/>
                </a:rPr>
                <a:t>X </a:t>
              </a:r>
              <a:r>
                <a:rPr lang="zh-CN" altLang="en-US" sz="1600">
                  <a:latin typeface="宋体" panose="02010600030101010101" pitchFamily="2" charset="-122"/>
                  <a:cs typeface="宋体" panose="02010600030101010101" pitchFamily="2" charset="-122"/>
                </a:rPr>
                <a:t>点最大位移均不大于</a:t>
              </a:r>
              <a:r>
                <a:rPr lang="en-US" altLang="zh-CN" sz="1600">
                  <a:latin typeface="宋体" panose="02010600030101010101" pitchFamily="2" charset="-122"/>
                  <a:cs typeface="宋体" panose="02010600030101010101" pitchFamily="2" charset="-122"/>
                </a:rPr>
                <a:t>125 mm</a:t>
              </a:r>
              <a:r>
                <a:rPr lang="zh-CN" altLang="en-US" sz="1600">
                  <a:latin typeface="宋体" panose="02010600030101010101" pitchFamily="2" charset="-122"/>
                  <a:cs typeface="宋体" panose="02010600030101010101" pitchFamily="2" charset="-122"/>
                </a:rPr>
                <a:t>。</a:t>
              </a:r>
            </a:p>
          </p:txBody>
        </p:sp>
        <p:sp>
          <p:nvSpPr>
            <p:cNvPr id="13" name="Line 34"/>
            <p:cNvSpPr>
              <a:spLocks noChangeShapeType="1"/>
            </p:cNvSpPr>
            <p:nvPr>
              <p:custDataLst>
                <p:tags r:id="rId11"/>
              </p:custDataLst>
            </p:nvPr>
          </p:nvSpPr>
          <p:spPr bwMode="auto">
            <a:xfrm flipH="1" flipV="1">
              <a:off x="645049" y="5517610"/>
              <a:ext cx="503238" cy="0"/>
            </a:xfrm>
            <a:prstGeom prst="line">
              <a:avLst/>
            </a:prstGeom>
            <a:noFill/>
            <a:ln w="34925">
              <a:solidFill>
                <a:srgbClr val="FF33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14" name="Line 33"/>
            <p:cNvSpPr>
              <a:spLocks noChangeShapeType="1"/>
            </p:cNvSpPr>
            <p:nvPr>
              <p:custDataLst>
                <p:tags r:id="rId12"/>
              </p:custDataLst>
            </p:nvPr>
          </p:nvSpPr>
          <p:spPr bwMode="auto">
            <a:xfrm flipH="1" flipV="1">
              <a:off x="1819911" y="5538565"/>
              <a:ext cx="503238" cy="0"/>
            </a:xfrm>
            <a:prstGeom prst="line">
              <a:avLst/>
            </a:prstGeom>
            <a:noFill/>
            <a:ln w="34925">
              <a:solidFill>
                <a:srgbClr val="00B050"/>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15" name="Rectangle 10"/>
          <p:cNvSpPr>
            <a:spLocks noChangeArrowheads="1"/>
          </p:cNvSpPr>
          <p:nvPr>
            <p:custDataLst>
              <p:tags r:id="rId3"/>
            </p:custDataLst>
          </p:nvPr>
        </p:nvSpPr>
        <p:spPr bwMode="auto">
          <a:xfrm>
            <a:off x="1845755" y="6021988"/>
            <a:ext cx="7526492" cy="288357"/>
          </a:xfrm>
          <a:prstGeom prst="rect">
            <a:avLst/>
          </a:prstGeom>
          <a:solidFill>
            <a:schemeClr val="bg1"/>
          </a:solidFill>
          <a:ln w="9525">
            <a:solidFill>
              <a:schemeClr val="tx1"/>
            </a:solidFill>
            <a:miter lim="800000"/>
          </a:ln>
        </p:spPr>
        <p:txBody>
          <a:bodyPr anchor="ctr">
            <a:spAutoFit/>
          </a:bodyPr>
          <a:lstStyle>
            <a:lvl1pPr>
              <a:spcBef>
                <a:spcPct val="20000"/>
              </a:spcBef>
              <a:buClr>
                <a:srgbClr val="DA2421"/>
              </a:buClr>
              <a:buFont typeface="Wingdings" panose="05000000000000000000" pitchFamily="2" charset="2"/>
              <a:buChar char="p"/>
              <a:defRPr sz="2800">
                <a:solidFill>
                  <a:schemeClr val="tx1"/>
                </a:solidFill>
                <a:latin typeface="Arial" panose="020B0604020202020204" pitchFamily="34" charset="0"/>
                <a:ea typeface="宋体" panose="02010600030101010101" pitchFamily="2" charset="-122"/>
                <a:sym typeface="宋体" panose="02010600030101010101" pitchFamily="2" charset="-122"/>
              </a:defRPr>
            </a:lvl1pPr>
            <a:lvl2pPr marL="742950" indent="-285750">
              <a:spcBef>
                <a:spcPct val="20000"/>
              </a:spcBef>
              <a:buClr>
                <a:srgbClr val="DA2421"/>
              </a:buClr>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sym typeface="宋体" panose="02010600030101010101" pitchFamily="2" charset="-122"/>
              </a:defRPr>
            </a:lvl2pPr>
            <a:lvl3pPr marL="1143000" indent="-228600">
              <a:spcBef>
                <a:spcPct val="20000"/>
              </a:spcBef>
              <a:buClr>
                <a:srgbClr val="DA242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sym typeface="宋体" panose="02010600030101010101" pitchFamily="2" charset="-122"/>
              </a:defRPr>
            </a:lvl3pPr>
            <a:lvl4pPr marL="1600200" indent="-228600">
              <a:spcBef>
                <a:spcPct val="20000"/>
              </a:spcBef>
              <a:buClr>
                <a:srgbClr val="DA2421"/>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sym typeface="宋体" panose="02010600030101010101" pitchFamily="2" charset="-122"/>
              </a:defRPr>
            </a:lvl4pPr>
            <a:lvl5pPr marL="2057400" indent="-228600">
              <a:spcBef>
                <a:spcPct val="20000"/>
              </a:spcBef>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5pPr>
            <a:lvl6pPr marL="25146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6pPr>
            <a:lvl7pPr marL="29718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7pPr>
            <a:lvl8pPr marL="34290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8pPr>
            <a:lvl9pPr marL="38862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9pPr>
          </a:lstStyle>
          <a:p>
            <a:pPr algn="ctr">
              <a:lnSpc>
                <a:spcPct val="80000"/>
              </a:lnSpc>
              <a:buFont typeface="Wingdings" panose="05000000000000000000" pitchFamily="2" charset="2"/>
              <a:buNone/>
            </a:pPr>
            <a:r>
              <a:rPr lang="zh-CN" altLang="en-US" sz="1600">
                <a:latin typeface="宋体" panose="02010600030101010101" pitchFamily="2" charset="-122"/>
                <a:cs typeface="宋体" panose="02010600030101010101" pitchFamily="2" charset="-122"/>
              </a:rPr>
              <a:t>注：加载装置施加的力均是在法规要求的基础上乘以</a:t>
            </a:r>
            <a:r>
              <a:rPr lang="en-US" altLang="zh-CN" sz="1600">
                <a:latin typeface="宋体" panose="02010600030101010101" pitchFamily="2" charset="-122"/>
                <a:cs typeface="宋体" panose="02010600030101010101" pitchFamily="2" charset="-122"/>
              </a:rPr>
              <a:t>1.2</a:t>
            </a:r>
            <a:r>
              <a:rPr lang="zh-CN" altLang="en-US" sz="1600">
                <a:latin typeface="宋体" panose="02010600030101010101" pitchFamily="2" charset="-122"/>
                <a:cs typeface="宋体" panose="02010600030101010101" pitchFamily="2" charset="-122"/>
              </a:rPr>
              <a:t>，给予一定的安全裕度</a:t>
            </a:r>
            <a:endParaRPr lang="en-US" altLang="zh-CN" sz="1600">
              <a:latin typeface="宋体" panose="02010600030101010101" pitchFamily="2" charset="-122"/>
              <a:cs typeface="宋体" panose="02010600030101010101" pitchFamily="2" charset="-122"/>
            </a:endParaRPr>
          </a:p>
        </p:txBody>
      </p:sp>
      <p:pic>
        <p:nvPicPr>
          <p:cNvPr id="16" name="图片 12"/>
          <p:cNvPicPr>
            <a:picLocks noChangeAspect="1"/>
          </p:cNvPicPr>
          <p:nvPr>
            <p:custDataLst>
              <p:tags r:id="rId4"/>
            </p:custDataLst>
          </p:nvPr>
        </p:nvPicPr>
        <p:blipFill>
          <a:blip r:embed="rId15">
            <a:extLst>
              <a:ext uri="{28A0092B-C50C-407E-A947-70E740481C1C}">
                <a14:useLocalDpi xmlns:a14="http://schemas.microsoft.com/office/drawing/2010/main" val="0"/>
              </a:ext>
            </a:extLst>
          </a:blip>
          <a:srcRect/>
          <a:stretch>
            <a:fillRect/>
          </a:stretch>
        </p:blipFill>
        <p:spPr bwMode="auto">
          <a:xfrm>
            <a:off x="8040027" y="2925171"/>
            <a:ext cx="2289705" cy="181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矩形 16"/>
          <p:cNvSpPr/>
          <p:nvPr>
            <p:custDataLst>
              <p:tags r:id="rId5"/>
            </p:custDataLst>
          </p:nvPr>
        </p:nvSpPr>
        <p:spPr bwMode="auto">
          <a:xfrm>
            <a:off x="6455018" y="1821356"/>
            <a:ext cx="484299" cy="355682"/>
          </a:xfrm>
          <a:prstGeom prst="rect">
            <a:avLst/>
          </a:prstGeom>
          <a:noFill/>
          <a:ln w="9525" cap="flat" cmpd="sng" algn="ctr">
            <a:solidFill>
              <a:schemeClr val="tx1"/>
            </a:solidFill>
            <a:prstDash val="solid"/>
            <a:round/>
            <a:headEnd type="none" w="med" len="med"/>
            <a:tailEnd type="triangle" w="med" len="med"/>
          </a:ln>
          <a:effectLst>
            <a:outerShdw dist="25400" sx="1000" sy="1000" algn="ctr" rotWithShape="0">
              <a:schemeClr val="tx1">
                <a:gamma/>
                <a:shade val="60000"/>
                <a:invGamma/>
              </a:schemeClr>
            </a:outerShdw>
          </a:effectLst>
        </p:spPr>
        <p:txBody>
          <a:bodyPr/>
          <a:lstStyle/>
          <a:p>
            <a:pPr eaLnBrk="1" hangingPunct="1">
              <a:buFont typeface="Arial" panose="020B0604020202020204" pitchFamily="34" charset="0"/>
              <a:buNone/>
              <a:defRPr/>
            </a:pPr>
            <a:r>
              <a:rPr lang="en-US" altLang="zh-CN" dirty="0"/>
              <a:t>F1</a:t>
            </a:r>
            <a:endParaRPr lang="zh-CN" altLang="en-US" dirty="0"/>
          </a:p>
        </p:txBody>
      </p:sp>
      <p:sp>
        <p:nvSpPr>
          <p:cNvPr id="18" name="矩形 17"/>
          <p:cNvSpPr/>
          <p:nvPr>
            <p:custDataLst>
              <p:tags r:id="rId6"/>
            </p:custDataLst>
          </p:nvPr>
        </p:nvSpPr>
        <p:spPr bwMode="auto">
          <a:xfrm>
            <a:off x="8688195" y="4797584"/>
            <a:ext cx="503353" cy="360445"/>
          </a:xfrm>
          <a:prstGeom prst="rect">
            <a:avLst/>
          </a:prstGeom>
          <a:noFill/>
          <a:ln w="9525" cap="flat" cmpd="sng" algn="ctr">
            <a:solidFill>
              <a:schemeClr val="tx1"/>
            </a:solidFill>
            <a:prstDash val="solid"/>
            <a:round/>
            <a:headEnd type="none" w="med" len="med"/>
            <a:tailEnd type="triangle" w="med" len="med"/>
          </a:ln>
          <a:effectLst>
            <a:outerShdw dist="25400" sx="1000" sy="1000" algn="ctr" rotWithShape="0">
              <a:schemeClr val="tx1">
                <a:gamma/>
                <a:shade val="60000"/>
                <a:invGamma/>
              </a:schemeClr>
            </a:outerShdw>
          </a:effectLst>
        </p:spPr>
        <p:txBody>
          <a:bodyPr/>
          <a:lstStyle/>
          <a:p>
            <a:pPr eaLnBrk="1" hangingPunct="1">
              <a:buFont typeface="Arial" panose="020B0604020202020204" pitchFamily="34" charset="0"/>
              <a:buNone/>
              <a:defRPr/>
            </a:pPr>
            <a:r>
              <a:rPr lang="en-US" altLang="zh-CN" dirty="0"/>
              <a:t>F2</a:t>
            </a:r>
            <a:endParaRPr lang="zh-CN" altLang="en-US" dirty="0"/>
          </a:p>
        </p:txBody>
      </p:sp>
      <p:sp>
        <p:nvSpPr>
          <p:cNvPr id="19" name="TextBox 17"/>
          <p:cNvSpPr txBox="1">
            <a:spLocks noChangeArrowheads="1"/>
          </p:cNvSpPr>
          <p:nvPr>
            <p:custDataLst>
              <p:tags r:id="rId7"/>
            </p:custDataLst>
          </p:nvPr>
        </p:nvSpPr>
        <p:spPr bwMode="auto">
          <a:xfrm>
            <a:off x="7895531" y="3861694"/>
            <a:ext cx="449366" cy="27628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A2421"/>
              </a:buClr>
              <a:buFont typeface="Wingdings" panose="05000000000000000000" pitchFamily="2" charset="2"/>
              <a:buChar char="p"/>
              <a:defRPr sz="2800">
                <a:solidFill>
                  <a:schemeClr val="tx1"/>
                </a:solidFill>
                <a:latin typeface="Arial" panose="020B0604020202020204" pitchFamily="34" charset="0"/>
                <a:ea typeface="宋体" panose="02010600030101010101" pitchFamily="2" charset="-122"/>
                <a:sym typeface="宋体" panose="02010600030101010101" pitchFamily="2" charset="-122"/>
              </a:defRPr>
            </a:lvl1pPr>
            <a:lvl2pPr marL="742950" indent="-285750">
              <a:spcBef>
                <a:spcPct val="20000"/>
              </a:spcBef>
              <a:buClr>
                <a:srgbClr val="DA2421"/>
              </a:buClr>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sym typeface="宋体" panose="02010600030101010101" pitchFamily="2" charset="-122"/>
              </a:defRPr>
            </a:lvl2pPr>
            <a:lvl3pPr marL="1143000" indent="-228600">
              <a:spcBef>
                <a:spcPct val="20000"/>
              </a:spcBef>
              <a:buClr>
                <a:srgbClr val="DA242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sym typeface="宋体" panose="02010600030101010101" pitchFamily="2" charset="-122"/>
              </a:defRPr>
            </a:lvl3pPr>
            <a:lvl4pPr marL="1600200" indent="-228600">
              <a:spcBef>
                <a:spcPct val="20000"/>
              </a:spcBef>
              <a:buClr>
                <a:srgbClr val="DA2421"/>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sym typeface="宋体" panose="02010600030101010101" pitchFamily="2" charset="-122"/>
              </a:defRPr>
            </a:lvl4pPr>
            <a:lvl5pPr marL="2057400" indent="-228600">
              <a:spcBef>
                <a:spcPct val="20000"/>
              </a:spcBef>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5pPr>
            <a:lvl6pPr marL="25146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6pPr>
            <a:lvl7pPr marL="29718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7pPr>
            <a:lvl8pPr marL="34290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8pPr>
            <a:lvl9pPr marL="38862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9pPr>
          </a:lstStyle>
          <a:p>
            <a:pPr>
              <a:spcBef>
                <a:spcPct val="0"/>
              </a:spcBef>
              <a:buClrTx/>
              <a:buFontTx/>
              <a:buNone/>
            </a:pPr>
            <a:r>
              <a:rPr lang="en-US" altLang="zh-CN" sz="1200" b="1">
                <a:latin typeface="微软雅黑" panose="020B0503020204020204" charset="-122"/>
                <a:ea typeface="微软雅黑" panose="020B0503020204020204" charset="-122"/>
                <a:cs typeface="Arial" panose="020B0604020202020204" pitchFamily="34" charset="0"/>
              </a:rPr>
              <a:t>75°</a:t>
            </a:r>
            <a:endParaRPr lang="zh-CN" altLang="en-US" sz="1200" b="1">
              <a:latin typeface="微软雅黑" panose="020B0503020204020204" charset="-122"/>
              <a:ea typeface="微软雅黑" panose="020B0503020204020204" charset="-122"/>
              <a:cs typeface="Arial" panose="020B0604020202020204" pitchFamily="34" charset="0"/>
            </a:endParaRPr>
          </a:p>
        </p:txBody>
      </p:sp>
      <p:cxnSp>
        <p:nvCxnSpPr>
          <p:cNvPr id="20" name="直接箭头连接符 19"/>
          <p:cNvCxnSpPr/>
          <p:nvPr>
            <p:custDataLst>
              <p:tags r:id="rId8"/>
            </p:custDataLst>
          </p:nvPr>
        </p:nvCxnSpPr>
        <p:spPr bwMode="auto">
          <a:xfrm flipH="1">
            <a:off x="8471926" y="4654040"/>
            <a:ext cx="111151" cy="381088"/>
          </a:xfrm>
          <a:prstGeom prst="straightConnector1">
            <a:avLst/>
          </a:prstGeom>
          <a:solidFill>
            <a:schemeClr val="accent1"/>
          </a:solidFill>
          <a:ln w="28575" cap="flat" cmpd="sng" algn="ctr">
            <a:solidFill>
              <a:srgbClr val="00B050"/>
            </a:solidFill>
            <a:prstDash val="solid"/>
            <a:round/>
            <a:headEnd type="none" w="med" len="med"/>
            <a:tailEnd type="triangle"/>
          </a:ln>
          <a:effectLst>
            <a:outerShdw dist="17961" sx="1000" sy="1000" algn="ctr" rotWithShape="0">
              <a:schemeClr val="tx1">
                <a:gamma/>
                <a:shade val="60000"/>
                <a:invGamma/>
              </a:schemeClr>
            </a:outerShdw>
          </a:effectLst>
        </p:spPr>
      </p:cxnSp>
      <p:cxnSp>
        <p:nvCxnSpPr>
          <p:cNvPr id="21" name="直接箭头连接符 20"/>
          <p:cNvCxnSpPr/>
          <p:nvPr>
            <p:custDataLst>
              <p:tags r:id="rId9"/>
            </p:custDataLst>
          </p:nvPr>
        </p:nvCxnSpPr>
        <p:spPr bwMode="auto">
          <a:xfrm flipH="1" flipV="1">
            <a:off x="6238749" y="1605741"/>
            <a:ext cx="470009" cy="83583"/>
          </a:xfrm>
          <a:prstGeom prst="straightConnector1">
            <a:avLst/>
          </a:prstGeom>
          <a:solidFill>
            <a:schemeClr val="accent1"/>
          </a:solidFill>
          <a:ln w="28575" cap="flat" cmpd="sng" algn="ctr">
            <a:solidFill>
              <a:srgbClr val="FF0000"/>
            </a:solidFill>
            <a:prstDash val="solid"/>
            <a:round/>
            <a:headEnd type="none" w="med" len="med"/>
            <a:tailEnd type="triangle"/>
          </a:ln>
          <a:effectLst>
            <a:outerShdw dist="17961" sx="1000" sy="1000" algn="ctr" rotWithShape="0">
              <a:schemeClr val="tx1">
                <a:gamma/>
                <a:shade val="60000"/>
                <a:invGamma/>
              </a:schemeClr>
            </a:outerShdw>
          </a:effectLst>
        </p:spPr>
      </p:cxnSp>
      <p:sp>
        <p:nvSpPr>
          <p:cNvPr id="2" name="文本框 17">
            <a:extLst>
              <a:ext uri="{FF2B5EF4-FFF2-40B4-BE49-F238E27FC236}">
                <a16:creationId xmlns:a16="http://schemas.microsoft.com/office/drawing/2014/main" id="{8DBE866A-1778-4721-BDA5-098F0A201F6F}"/>
              </a:ext>
            </a:extLst>
          </p:cNvPr>
          <p:cNvSpPr txBox="1"/>
          <p:nvPr/>
        </p:nvSpPr>
        <p:spPr>
          <a:xfrm>
            <a:off x="766614" y="370781"/>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7A0453E2-5CE7-DCC8-BC20-4CDB41984C2C}"/>
              </a:ext>
            </a:extLst>
          </p:cNvPr>
          <p:cNvSpPr txBox="1"/>
          <p:nvPr/>
        </p:nvSpPr>
        <p:spPr>
          <a:xfrm>
            <a:off x="26163" y="33345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838049" y="1125538"/>
            <a:ext cx="6191413" cy="46177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cs typeface="宋体" panose="02010600030101010101" pitchFamily="2" charset="-122"/>
                <a:sym typeface="+mn-ea"/>
              </a:rPr>
              <a:t>2</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、后排座椅ISOFIX固定点强度分析</a:t>
            </a:r>
          </a:p>
        </p:txBody>
      </p:sp>
      <p:pic>
        <p:nvPicPr>
          <p:cNvPr id="2" name="Picture 2"/>
          <p:cNvPicPr>
            <a:picLocks noChangeAspect="1" noChangeArrowheads="1"/>
          </p:cNvPicPr>
          <p:nvPr>
            <p:custDataLst>
              <p:tags r:id="rId1"/>
            </p:custDataLst>
          </p:nvPr>
        </p:nvPicPr>
        <p:blipFill>
          <a:blip r:embed="rId5" cstate="print"/>
          <a:srcRect/>
          <a:stretch>
            <a:fillRect/>
          </a:stretch>
        </p:blipFill>
        <p:spPr bwMode="auto">
          <a:xfrm>
            <a:off x="2115941" y="2123084"/>
            <a:ext cx="3880624" cy="4081032"/>
          </a:xfrm>
          <a:prstGeom prst="rect">
            <a:avLst/>
          </a:prstGeom>
          <a:noFill/>
          <a:ln w="9525">
            <a:noFill/>
            <a:miter lim="800000"/>
            <a:headEnd/>
            <a:tailEnd/>
          </a:ln>
        </p:spPr>
      </p:pic>
      <p:pic>
        <p:nvPicPr>
          <p:cNvPr id="6" name="Picture 3"/>
          <p:cNvPicPr>
            <a:picLocks noChangeAspect="1" noChangeArrowheads="1"/>
          </p:cNvPicPr>
          <p:nvPr>
            <p:custDataLst>
              <p:tags r:id="rId2"/>
            </p:custDataLst>
          </p:nvPr>
        </p:nvPicPr>
        <p:blipFill>
          <a:blip r:embed="rId6" cstate="print"/>
          <a:srcRect/>
          <a:stretch>
            <a:fillRect/>
          </a:stretch>
        </p:blipFill>
        <p:spPr bwMode="auto">
          <a:xfrm>
            <a:off x="6147744" y="1643676"/>
            <a:ext cx="3590666" cy="2314312"/>
          </a:xfrm>
          <a:prstGeom prst="rect">
            <a:avLst/>
          </a:prstGeom>
          <a:noFill/>
          <a:ln w="9525">
            <a:noFill/>
            <a:miter lim="800000"/>
            <a:headEnd/>
            <a:tailEnd/>
          </a:ln>
        </p:spPr>
      </p:pic>
      <p:pic>
        <p:nvPicPr>
          <p:cNvPr id="7" name="Picture 4"/>
          <p:cNvPicPr>
            <a:picLocks noChangeAspect="1" noChangeArrowheads="1"/>
          </p:cNvPicPr>
          <p:nvPr>
            <p:custDataLst>
              <p:tags r:id="rId3"/>
            </p:custDataLst>
          </p:nvPr>
        </p:nvPicPr>
        <p:blipFill>
          <a:blip r:embed="rId7" cstate="print"/>
          <a:srcRect/>
          <a:stretch>
            <a:fillRect/>
          </a:stretch>
        </p:blipFill>
        <p:spPr bwMode="auto">
          <a:xfrm>
            <a:off x="6206105" y="3964827"/>
            <a:ext cx="3654253" cy="2437456"/>
          </a:xfrm>
          <a:prstGeom prst="rect">
            <a:avLst/>
          </a:prstGeom>
          <a:noFill/>
          <a:ln w="9525">
            <a:noFill/>
            <a:miter lim="800000"/>
            <a:headEnd/>
            <a:tailEnd/>
          </a:ln>
        </p:spPr>
      </p:pic>
      <p:sp>
        <p:nvSpPr>
          <p:cNvPr id="3" name="文本框 17">
            <a:extLst>
              <a:ext uri="{FF2B5EF4-FFF2-40B4-BE49-F238E27FC236}">
                <a16:creationId xmlns:a16="http://schemas.microsoft.com/office/drawing/2014/main" id="{6B47A38C-0904-7FA2-7480-EC2F8ECB8F36}"/>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4" name="文本框 15">
            <a:extLst>
              <a:ext uri="{FF2B5EF4-FFF2-40B4-BE49-F238E27FC236}">
                <a16:creationId xmlns:a16="http://schemas.microsoft.com/office/drawing/2014/main" id="{D25D555A-6B94-4AEF-1814-3B9E3F141D78}"/>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74270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701259" y="807782"/>
            <a:ext cx="6191413" cy="46177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cs typeface="宋体" panose="02010600030101010101" pitchFamily="2" charset="-122"/>
                <a:sym typeface="+mn-ea"/>
              </a:rPr>
              <a:t>3</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、后排座椅安全带固定点强度分析</a:t>
            </a:r>
            <a:endParaRPr lang="zh-CN" altLang="en-US" b="1" dirty="0">
              <a:latin typeface="宋体" panose="02010600030101010101" pitchFamily="2" charset="-122"/>
              <a:ea typeface="宋体" panose="02010600030101010101" pitchFamily="2" charset="-122"/>
              <a:cs typeface="宋体" panose="02010600030101010101" pitchFamily="2" charset="-122"/>
            </a:endParaRPr>
          </a:p>
        </p:txBody>
      </p:sp>
      <p:pic>
        <p:nvPicPr>
          <p:cNvPr id="7170" name="图片 3"/>
          <p:cNvPicPr>
            <a:picLocks noChangeAspect="1" noChangeArrowheads="1"/>
          </p:cNvPicPr>
          <p:nvPr>
            <p:custDataLst>
              <p:tags r:id="rId1"/>
            </p:custDataLst>
          </p:nvPr>
        </p:nvPicPr>
        <p:blipFill>
          <a:blip r:embed="rId11" cstate="print">
            <a:extLst>
              <a:ext uri="{28A0092B-C50C-407E-A947-70E740481C1C}">
                <a14:useLocalDpi xmlns:a14="http://schemas.microsoft.com/office/drawing/2010/main" val="0"/>
              </a:ext>
            </a:extLst>
          </a:blip>
          <a:srcRect/>
          <a:stretch>
            <a:fillRect/>
          </a:stretch>
        </p:blipFill>
        <p:spPr bwMode="auto">
          <a:xfrm>
            <a:off x="7249269" y="1435506"/>
            <a:ext cx="3051881" cy="221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oup 32"/>
          <p:cNvGraphicFramePr>
            <a:graphicFrameLocks noGrp="1"/>
          </p:cNvGraphicFramePr>
          <p:nvPr>
            <p:custDataLst>
              <p:tags r:id="rId2"/>
            </p:custDataLst>
            <p:extLst>
              <p:ext uri="{D42A27DB-BD31-4B8C-83A1-F6EECF244321}">
                <p14:modId xmlns:p14="http://schemas.microsoft.com/office/powerpoint/2010/main" val="2537954996"/>
              </p:ext>
            </p:extLst>
          </p:nvPr>
        </p:nvGraphicFramePr>
        <p:xfrm>
          <a:off x="1701259" y="1266557"/>
          <a:ext cx="4311378" cy="2176968"/>
        </p:xfrm>
        <a:graphic>
          <a:graphicData uri="http://schemas.openxmlformats.org/drawingml/2006/table">
            <a:tbl>
              <a:tblPr/>
              <a:tblGrid>
                <a:gridCol w="1413837">
                  <a:extLst>
                    <a:ext uri="{9D8B030D-6E8A-4147-A177-3AD203B41FA5}">
                      <a16:colId xmlns:a16="http://schemas.microsoft.com/office/drawing/2014/main" val="20000"/>
                    </a:ext>
                  </a:extLst>
                </a:gridCol>
                <a:gridCol w="2897541">
                  <a:extLst>
                    <a:ext uri="{9D8B030D-6E8A-4147-A177-3AD203B41FA5}">
                      <a16:colId xmlns:a16="http://schemas.microsoft.com/office/drawing/2014/main" val="20001"/>
                    </a:ext>
                  </a:extLst>
                </a:gridCol>
              </a:tblGrid>
              <a:tr h="361408">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求解器</a:t>
                      </a:r>
                    </a:p>
                  </a:txBody>
                  <a:tcPr marL="91452" marR="91452"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pPr>
                      <a:r>
                        <a:rPr kumimoji="0" lang="en-US" altLang="zh-CN" sz="1400" b="0" i="0" u="none" strike="noStrike" cap="none" normalizeH="0" baseline="0" dirty="0">
                          <a:ln>
                            <a:noFill/>
                          </a:ln>
                          <a:solidFill>
                            <a:schemeClr val="tx1"/>
                          </a:solidFill>
                          <a:effectLst/>
                          <a:latin typeface="微软雅黑" panose="020B0503020204020204" charset="-122"/>
                          <a:ea typeface="微软雅黑" panose="020B0503020204020204" charset="-122"/>
                        </a:rPr>
                        <a:t>LSDYNA971R6.1</a:t>
                      </a:r>
                    </a:p>
                  </a:txBody>
                  <a:tcPr marL="91452" marR="91452"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1408">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车型</a:t>
                      </a:r>
                    </a:p>
                  </a:txBody>
                  <a:tcPr marL="91452" marR="91452"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pPr>
                      <a:r>
                        <a:rPr kumimoji="0" lang="en-US" altLang="zh-CN" sz="1400" b="0" i="0" u="none" strike="noStrike" cap="none" normalizeH="0" baseline="0" dirty="0">
                          <a:ln>
                            <a:noFill/>
                          </a:ln>
                          <a:solidFill>
                            <a:schemeClr val="tx1"/>
                          </a:solidFill>
                          <a:effectLst/>
                          <a:latin typeface="+mj-ea"/>
                          <a:ea typeface="+mj-ea"/>
                        </a:rPr>
                        <a:t>/</a:t>
                      </a:r>
                    </a:p>
                  </a:txBody>
                  <a:tcPr marL="91452" marR="91452"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1408">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法规</a:t>
                      </a:r>
                    </a:p>
                  </a:txBody>
                  <a:tcPr marL="91452" marR="91452"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cap="none" normalizeH="0" baseline="0" dirty="0">
                          <a:ln>
                            <a:noFill/>
                          </a:ln>
                          <a:solidFill>
                            <a:schemeClr val="tx1"/>
                          </a:solidFill>
                          <a:effectLst/>
                          <a:latin typeface="微软雅黑" panose="020B0503020204020204" charset="-122"/>
                          <a:ea typeface="微软雅黑" panose="020B0503020204020204" charset="-122"/>
                          <a:cs typeface="Times New Roman" panose="02020603050405020304" pitchFamily="18" charset="0"/>
                        </a:rPr>
                        <a:t>GB 14167-2013</a:t>
                      </a:r>
                    </a:p>
                  </a:txBody>
                  <a:tcPr marL="91452" marR="91452"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1408">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分析工况</a:t>
                      </a:r>
                    </a:p>
                  </a:txBody>
                  <a:tcPr marL="91452" marR="91452"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defRPr/>
                      </a:pPr>
                      <a:r>
                        <a:rPr lang="zh-CN" altLang="en-US" sz="1400" dirty="0">
                          <a:latin typeface="微软雅黑" panose="020B0503020204020204" charset="-122"/>
                          <a:ea typeface="微软雅黑" panose="020B0503020204020204" charset="-122"/>
                        </a:rPr>
                        <a:t>安全带固定点强度分析</a:t>
                      </a:r>
                    </a:p>
                  </a:txBody>
                  <a:tcPr marL="91452" marR="91452"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1408">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加载力</a:t>
                      </a:r>
                    </a:p>
                  </a:txBody>
                  <a:tcPr marL="91452" marR="91452"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defRPr/>
                      </a:pPr>
                      <a:r>
                        <a:rPr lang="zh-CN" altLang="en-US" sz="1400" dirty="0">
                          <a:latin typeface="微软雅黑" panose="020B0503020204020204" charset="-122"/>
                          <a:ea typeface="微软雅黑" panose="020B0503020204020204" charset="-122"/>
                        </a:rPr>
                        <a:t>加载</a:t>
                      </a:r>
                      <a:r>
                        <a:rPr lang="en-US" altLang="zh-CN" sz="1400" dirty="0">
                          <a:latin typeface="微软雅黑" panose="020B0503020204020204" charset="-122"/>
                          <a:ea typeface="微软雅黑" panose="020B0503020204020204" charset="-122"/>
                        </a:rPr>
                        <a:t>13.5kN*1.2</a:t>
                      </a:r>
                      <a:endParaRPr lang="zh-CN" altLang="en-US" sz="1400" dirty="0">
                        <a:latin typeface="微软雅黑" panose="020B0503020204020204" charset="-122"/>
                        <a:ea typeface="微软雅黑" panose="020B0503020204020204" charset="-122"/>
                      </a:endParaRPr>
                    </a:p>
                  </a:txBody>
                  <a:tcPr marL="91452" marR="91452"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9928">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整备质量</a:t>
                      </a:r>
                    </a:p>
                  </a:txBody>
                  <a:tcPr marL="91452" marR="91452"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endParaRPr lang="zh-CN" altLang="en-US" sz="1400" dirty="0">
                        <a:latin typeface="+mj-ea"/>
                        <a:ea typeface="+mj-ea"/>
                      </a:endParaRPr>
                    </a:p>
                  </a:txBody>
                  <a:tcPr marL="91452" marR="91452"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196" name="TextBox 14"/>
          <p:cNvSpPr txBox="1">
            <a:spLocks noChangeArrowheads="1"/>
          </p:cNvSpPr>
          <p:nvPr>
            <p:custDataLst>
              <p:tags r:id="rId3"/>
            </p:custDataLst>
          </p:nvPr>
        </p:nvSpPr>
        <p:spPr bwMode="auto">
          <a:xfrm>
            <a:off x="1806693" y="3604459"/>
            <a:ext cx="5754432" cy="206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rgbClr val="DA2421"/>
              </a:buClr>
              <a:buFont typeface="Wingdings" panose="05000000000000000000" pitchFamily="2" charset="2"/>
              <a:buChar char="p"/>
              <a:defRPr sz="2800">
                <a:solidFill>
                  <a:schemeClr val="tx1"/>
                </a:solidFill>
                <a:latin typeface="Arial" panose="020B0604020202020204" pitchFamily="34" charset="0"/>
                <a:ea typeface="宋体" panose="02010600030101010101" pitchFamily="2" charset="-122"/>
                <a:sym typeface="宋体" panose="02010600030101010101" pitchFamily="2" charset="-122"/>
              </a:defRPr>
            </a:lvl1pPr>
            <a:lvl2pPr marL="742950" indent="-285750">
              <a:spcBef>
                <a:spcPct val="20000"/>
              </a:spcBef>
              <a:buClr>
                <a:srgbClr val="DA2421"/>
              </a:buClr>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sym typeface="宋体" panose="02010600030101010101" pitchFamily="2" charset="-122"/>
              </a:defRPr>
            </a:lvl2pPr>
            <a:lvl3pPr marL="1143000" indent="-228600">
              <a:spcBef>
                <a:spcPct val="20000"/>
              </a:spcBef>
              <a:buClr>
                <a:srgbClr val="DA242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sym typeface="宋体" panose="02010600030101010101" pitchFamily="2" charset="-122"/>
              </a:defRPr>
            </a:lvl3pPr>
            <a:lvl4pPr marL="1600200" indent="-228600">
              <a:spcBef>
                <a:spcPct val="20000"/>
              </a:spcBef>
              <a:buClr>
                <a:srgbClr val="DA2421"/>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sym typeface="宋体" panose="02010600030101010101" pitchFamily="2" charset="-122"/>
              </a:defRPr>
            </a:lvl4pPr>
            <a:lvl5pPr marL="2057400" indent="-228600">
              <a:spcBef>
                <a:spcPct val="20000"/>
              </a:spcBef>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5pPr>
            <a:lvl6pPr marL="25146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6pPr>
            <a:lvl7pPr marL="29718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7pPr>
            <a:lvl8pPr marL="34290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8pPr>
            <a:lvl9pPr marL="38862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9pPr>
          </a:lstStyle>
          <a:p>
            <a:pPr>
              <a:spcBef>
                <a:spcPct val="0"/>
              </a:spcBef>
              <a:buClr>
                <a:srgbClr val="FF0000"/>
              </a:buClr>
              <a:buFont typeface="Wingdings" panose="05000000000000000000" pitchFamily="2" charset="2"/>
              <a:buChar char="n"/>
            </a:pPr>
            <a:r>
              <a:rPr lang="zh-CN" altLang="en-US" sz="1600">
                <a:latin typeface="宋体" panose="02010600030101010101" pitchFamily="2" charset="-122"/>
                <a:cs typeface="宋体" panose="02010600030101010101" pitchFamily="2" charset="-122"/>
              </a:rPr>
              <a:t>人体模块加载：中排座椅上、下人体模块均按照法规施加</a:t>
            </a:r>
            <a:r>
              <a:rPr lang="en-US" altLang="zh-CN" sz="1600">
                <a:latin typeface="宋体" panose="02010600030101010101" pitchFamily="2" charset="-122"/>
                <a:cs typeface="宋体" panose="02010600030101010101" pitchFamily="2" charset="-122"/>
              </a:rPr>
              <a:t>13.5kN</a:t>
            </a:r>
            <a:r>
              <a:rPr lang="zh-CN" altLang="en-US" sz="1600">
                <a:latin typeface="宋体" panose="02010600030101010101" pitchFamily="2" charset="-122"/>
                <a:cs typeface="宋体" panose="02010600030101010101" pitchFamily="2" charset="-122"/>
              </a:rPr>
              <a:t>的拉力</a:t>
            </a:r>
            <a:r>
              <a:rPr lang="en-US" altLang="zh-CN" sz="1600">
                <a:latin typeface="宋体" panose="02010600030101010101" pitchFamily="2" charset="-122"/>
                <a:cs typeface="宋体" panose="02010600030101010101" pitchFamily="2" charset="-122"/>
              </a:rPr>
              <a:t>F1</a:t>
            </a:r>
            <a:r>
              <a:rPr lang="zh-CN" altLang="en-US" sz="1600">
                <a:latin typeface="宋体" panose="02010600030101010101" pitchFamily="2" charset="-122"/>
                <a:cs typeface="宋体" panose="02010600030101010101" pitchFamily="2" charset="-122"/>
              </a:rPr>
              <a:t>，并在分析中乘以</a:t>
            </a:r>
            <a:r>
              <a:rPr lang="en-US" altLang="zh-CN" sz="1600">
                <a:latin typeface="宋体" panose="02010600030101010101" pitchFamily="2" charset="-122"/>
                <a:cs typeface="宋体" panose="02010600030101010101" pitchFamily="2" charset="-122"/>
              </a:rPr>
              <a:t>1.2</a:t>
            </a:r>
            <a:r>
              <a:rPr lang="zh-CN" altLang="en-US" sz="1600">
                <a:latin typeface="宋体" panose="02010600030101010101" pitchFamily="2" charset="-122"/>
                <a:cs typeface="宋体" panose="02010600030101010101" pitchFamily="2" charset="-122"/>
              </a:rPr>
              <a:t>的安全系数。力的方向与</a:t>
            </a:r>
            <a:r>
              <a:rPr lang="en-US" altLang="zh-CN" sz="1600">
                <a:latin typeface="宋体" panose="02010600030101010101" pitchFamily="2" charset="-122"/>
                <a:cs typeface="宋体" panose="02010600030101010101" pitchFamily="2" charset="-122"/>
              </a:rPr>
              <a:t>-x</a:t>
            </a:r>
            <a:r>
              <a:rPr lang="zh-CN" altLang="en-US" sz="1600">
                <a:latin typeface="宋体" panose="02010600030101010101" pitchFamily="2" charset="-122"/>
                <a:cs typeface="宋体" panose="02010600030101010101" pitchFamily="2" charset="-122"/>
              </a:rPr>
              <a:t>方向成</a:t>
            </a:r>
            <a:r>
              <a:rPr lang="en-US" altLang="zh-CN" sz="1600">
                <a:latin typeface="宋体" panose="02010600030101010101" pitchFamily="2" charset="-122"/>
                <a:cs typeface="宋体" panose="02010600030101010101" pitchFamily="2" charset="-122"/>
              </a:rPr>
              <a:t>10</a:t>
            </a:r>
            <a:r>
              <a:rPr lang="zh-CN" altLang="en-US" sz="1600">
                <a:latin typeface="宋体" panose="02010600030101010101" pitchFamily="2" charset="-122"/>
                <a:cs typeface="宋体" panose="02010600030101010101" pitchFamily="2" charset="-122"/>
              </a:rPr>
              <a:t>度角斜向上。</a:t>
            </a:r>
            <a:endParaRPr lang="en-US" altLang="zh-CN" sz="1600">
              <a:latin typeface="宋体" panose="02010600030101010101" pitchFamily="2" charset="-122"/>
              <a:cs typeface="宋体" panose="02010600030101010101" pitchFamily="2" charset="-122"/>
            </a:endParaRPr>
          </a:p>
          <a:p>
            <a:pPr>
              <a:spcBef>
                <a:spcPct val="0"/>
              </a:spcBef>
              <a:buClr>
                <a:srgbClr val="FF0000"/>
              </a:buClr>
              <a:buFont typeface="Wingdings" panose="05000000000000000000" pitchFamily="2" charset="2"/>
              <a:buChar char="n"/>
            </a:pPr>
            <a:r>
              <a:rPr lang="en-US" altLang="zh-CN" sz="1600">
                <a:latin typeface="宋体" panose="02010600030101010101" pitchFamily="2" charset="-122"/>
                <a:cs typeface="宋体" panose="02010600030101010101" pitchFamily="2" charset="-122"/>
              </a:rPr>
              <a:t>20</a:t>
            </a:r>
            <a:r>
              <a:rPr lang="zh-CN" altLang="en-US" sz="1600">
                <a:latin typeface="宋体" panose="02010600030101010101" pitchFamily="2" charset="-122"/>
                <a:cs typeface="宋体" panose="02010600030101010101" pitchFamily="2" charset="-122"/>
              </a:rPr>
              <a:t>倍重力加载：对</a:t>
            </a:r>
            <a:r>
              <a:rPr lang="en-US" altLang="zh-CN" sz="1600">
                <a:latin typeface="宋体" panose="02010600030101010101" pitchFamily="2" charset="-122"/>
                <a:cs typeface="宋体" panose="02010600030101010101" pitchFamily="2" charset="-122"/>
              </a:rPr>
              <a:t>46</a:t>
            </a:r>
            <a:r>
              <a:rPr lang="zh-CN" altLang="en-US" sz="1600">
                <a:latin typeface="宋体" panose="02010600030101010101" pitchFamily="2" charset="-122"/>
                <a:cs typeface="宋体" panose="02010600030101010101" pitchFamily="2" charset="-122"/>
              </a:rPr>
              <a:t>分座椅分别施加</a:t>
            </a:r>
            <a:r>
              <a:rPr lang="en-US" altLang="zh-CN" sz="1600">
                <a:latin typeface="宋体" panose="02010600030101010101" pitchFamily="2" charset="-122"/>
                <a:cs typeface="宋体" panose="02010600030101010101" pitchFamily="2" charset="-122"/>
              </a:rPr>
              <a:t>20</a:t>
            </a:r>
            <a:r>
              <a:rPr lang="zh-CN" altLang="en-US" sz="1600">
                <a:latin typeface="宋体" panose="02010600030101010101" pitchFamily="2" charset="-122"/>
                <a:cs typeface="宋体" panose="02010600030101010101" pitchFamily="2" charset="-122"/>
              </a:rPr>
              <a:t>倍座椅重量的拉力</a:t>
            </a:r>
            <a:r>
              <a:rPr lang="en-US" altLang="zh-CN" sz="1600">
                <a:latin typeface="宋体" panose="02010600030101010101" pitchFamily="2" charset="-122"/>
                <a:cs typeface="宋体" panose="02010600030101010101" pitchFamily="2" charset="-122"/>
              </a:rPr>
              <a:t>F2</a:t>
            </a:r>
            <a:r>
              <a:rPr lang="zh-CN" altLang="en-US" sz="1600">
                <a:latin typeface="宋体" panose="02010600030101010101" pitchFamily="2" charset="-122"/>
                <a:cs typeface="宋体" panose="02010600030101010101" pitchFamily="2" charset="-122"/>
              </a:rPr>
              <a:t>，并在分析中乘以</a:t>
            </a:r>
            <a:r>
              <a:rPr lang="en-US" altLang="zh-CN" sz="1600">
                <a:latin typeface="宋体" panose="02010600030101010101" pitchFamily="2" charset="-122"/>
                <a:cs typeface="宋体" panose="02010600030101010101" pitchFamily="2" charset="-122"/>
              </a:rPr>
              <a:t>1.2</a:t>
            </a:r>
            <a:r>
              <a:rPr lang="zh-CN" altLang="en-US" sz="1600">
                <a:latin typeface="宋体" panose="02010600030101010101" pitchFamily="2" charset="-122"/>
                <a:cs typeface="宋体" panose="02010600030101010101" pitchFamily="2" charset="-122"/>
              </a:rPr>
              <a:t>的安全系数。力的方向与</a:t>
            </a:r>
            <a:r>
              <a:rPr lang="en-US" altLang="zh-CN" sz="1600">
                <a:latin typeface="宋体" panose="02010600030101010101" pitchFamily="2" charset="-122"/>
                <a:cs typeface="宋体" panose="02010600030101010101" pitchFamily="2" charset="-122"/>
              </a:rPr>
              <a:t>-x</a:t>
            </a:r>
            <a:r>
              <a:rPr lang="zh-CN" altLang="en-US" sz="1600">
                <a:latin typeface="宋体" panose="02010600030101010101" pitchFamily="2" charset="-122"/>
                <a:cs typeface="宋体" panose="02010600030101010101" pitchFamily="2" charset="-122"/>
              </a:rPr>
              <a:t>方向相同。座椅（骨架）质量为</a:t>
            </a:r>
            <a:r>
              <a:rPr lang="en-US" altLang="zh-CN" sz="1600">
                <a:latin typeface="宋体" panose="02010600030101010101" pitchFamily="2" charset="-122"/>
                <a:cs typeface="宋体" panose="02010600030101010101" pitchFamily="2" charset="-122"/>
              </a:rPr>
              <a:t>42kg</a:t>
            </a:r>
            <a:r>
              <a:rPr lang="zh-CN" altLang="en-US" sz="1600">
                <a:latin typeface="宋体" panose="02010600030101010101" pitchFamily="2" charset="-122"/>
                <a:cs typeface="宋体" panose="02010600030101010101" pitchFamily="2" charset="-122"/>
              </a:rPr>
              <a:t>。</a:t>
            </a:r>
            <a:endParaRPr lang="en-US" altLang="zh-CN" sz="1600">
              <a:latin typeface="宋体" panose="02010600030101010101" pitchFamily="2" charset="-122"/>
              <a:cs typeface="宋体" panose="02010600030101010101" pitchFamily="2" charset="-122"/>
            </a:endParaRPr>
          </a:p>
          <a:p>
            <a:pPr>
              <a:spcBef>
                <a:spcPct val="0"/>
              </a:spcBef>
              <a:buClr>
                <a:srgbClr val="FF0000"/>
              </a:buClr>
              <a:buFont typeface="Wingdings" panose="05000000000000000000" pitchFamily="2" charset="2"/>
              <a:buChar char="n"/>
            </a:pPr>
            <a:r>
              <a:rPr lang="zh-CN" altLang="en-US" sz="1600">
                <a:latin typeface="宋体" panose="02010600030101010101" pitchFamily="2" charset="-122"/>
                <a:cs typeface="宋体" panose="02010600030101010101" pitchFamily="2" charset="-122"/>
              </a:rPr>
              <a:t>在分析中，加载力从</a:t>
            </a:r>
            <a:r>
              <a:rPr lang="en-US" altLang="zh-CN" sz="1600">
                <a:latin typeface="宋体" panose="02010600030101010101" pitchFamily="2" charset="-122"/>
                <a:cs typeface="宋体" panose="02010600030101010101" pitchFamily="2" charset="-122"/>
              </a:rPr>
              <a:t>0ms</a:t>
            </a:r>
            <a:r>
              <a:rPr lang="zh-CN" altLang="en-US" sz="1600">
                <a:latin typeface="宋体" panose="02010600030101010101" pitchFamily="2" charset="-122"/>
                <a:cs typeface="宋体" panose="02010600030101010101" pitchFamily="2" charset="-122"/>
              </a:rPr>
              <a:t>到</a:t>
            </a:r>
            <a:r>
              <a:rPr lang="en-US" altLang="zh-CN" sz="1600">
                <a:latin typeface="宋体" panose="02010600030101010101" pitchFamily="2" charset="-122"/>
                <a:cs typeface="宋体" panose="02010600030101010101" pitchFamily="2" charset="-122"/>
              </a:rPr>
              <a:t>100ms</a:t>
            </a:r>
            <a:r>
              <a:rPr lang="zh-CN" altLang="en-US" sz="1600">
                <a:latin typeface="宋体" panose="02010600030101010101" pitchFamily="2" charset="-122"/>
                <a:cs typeface="宋体" panose="02010600030101010101" pitchFamily="2" charset="-122"/>
              </a:rPr>
              <a:t>均匀增大至目标值，随后保持至</a:t>
            </a:r>
            <a:r>
              <a:rPr lang="en-US" altLang="zh-CN" sz="1600">
                <a:latin typeface="宋体" panose="02010600030101010101" pitchFamily="2" charset="-122"/>
                <a:cs typeface="宋体" panose="02010600030101010101" pitchFamily="2" charset="-122"/>
              </a:rPr>
              <a:t>150ms</a:t>
            </a:r>
            <a:r>
              <a:rPr lang="zh-CN" altLang="en-US" sz="1600">
                <a:latin typeface="宋体" panose="02010600030101010101" pitchFamily="2" charset="-122"/>
                <a:cs typeface="宋体" panose="02010600030101010101" pitchFamily="2" charset="-122"/>
              </a:rPr>
              <a:t>。</a:t>
            </a:r>
          </a:p>
        </p:txBody>
      </p:sp>
      <p:sp>
        <p:nvSpPr>
          <p:cNvPr id="7197" name="Rectangle 10"/>
          <p:cNvSpPr>
            <a:spLocks noChangeArrowheads="1"/>
          </p:cNvSpPr>
          <p:nvPr>
            <p:custDataLst>
              <p:tags r:id="rId4"/>
            </p:custDataLst>
          </p:nvPr>
        </p:nvSpPr>
        <p:spPr bwMode="auto">
          <a:xfrm>
            <a:off x="1948014" y="5713307"/>
            <a:ext cx="5613111" cy="583700"/>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rgbClr val="DA2421"/>
              </a:buClr>
              <a:buFont typeface="Wingdings" panose="05000000000000000000" pitchFamily="2" charset="2"/>
              <a:buChar char="p"/>
              <a:defRPr sz="2800">
                <a:solidFill>
                  <a:schemeClr val="tx1"/>
                </a:solidFill>
                <a:latin typeface="Arial" panose="020B0604020202020204" pitchFamily="34" charset="0"/>
                <a:ea typeface="宋体" panose="02010600030101010101" pitchFamily="2" charset="-122"/>
                <a:sym typeface="宋体" panose="02010600030101010101" pitchFamily="2" charset="-122"/>
              </a:defRPr>
            </a:lvl1pPr>
            <a:lvl2pPr marL="742950" indent="-285750">
              <a:spcBef>
                <a:spcPct val="20000"/>
              </a:spcBef>
              <a:buClr>
                <a:srgbClr val="DA2421"/>
              </a:buClr>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sym typeface="宋体" panose="02010600030101010101" pitchFamily="2" charset="-122"/>
              </a:defRPr>
            </a:lvl2pPr>
            <a:lvl3pPr marL="1143000" indent="-228600">
              <a:spcBef>
                <a:spcPct val="20000"/>
              </a:spcBef>
              <a:buClr>
                <a:srgbClr val="DA242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sym typeface="宋体" panose="02010600030101010101" pitchFamily="2" charset="-122"/>
              </a:defRPr>
            </a:lvl3pPr>
            <a:lvl4pPr marL="1600200" indent="-228600">
              <a:spcBef>
                <a:spcPct val="20000"/>
              </a:spcBef>
              <a:buClr>
                <a:srgbClr val="DA2421"/>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sym typeface="宋体" panose="02010600030101010101" pitchFamily="2" charset="-122"/>
              </a:defRPr>
            </a:lvl4pPr>
            <a:lvl5pPr marL="2057400" indent="-228600">
              <a:spcBef>
                <a:spcPct val="20000"/>
              </a:spcBef>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5pPr>
            <a:lvl6pPr marL="25146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6pPr>
            <a:lvl7pPr marL="29718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7pPr>
            <a:lvl8pPr marL="34290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8pPr>
            <a:lvl9pPr marL="38862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9pPr>
          </a:lstStyle>
          <a:p>
            <a:pPr>
              <a:spcBef>
                <a:spcPct val="0"/>
              </a:spcBef>
              <a:buClrTx/>
              <a:buFontTx/>
              <a:buNone/>
            </a:pPr>
            <a:r>
              <a:rPr lang="zh-CN" altLang="en-US" sz="1600">
                <a:latin typeface="宋体" panose="02010600030101010101" pitchFamily="2" charset="-122"/>
                <a:cs typeface="宋体" panose="02010600030101010101" pitchFamily="2" charset="-122"/>
              </a:rPr>
              <a:t>注：安全带固定点加载装置施加的力均是在法规要求的基础上乘以</a:t>
            </a:r>
            <a:r>
              <a:rPr lang="en-US" altLang="zh-CN" sz="1600">
                <a:latin typeface="宋体" panose="02010600030101010101" pitchFamily="2" charset="-122"/>
                <a:cs typeface="宋体" panose="02010600030101010101" pitchFamily="2" charset="-122"/>
              </a:rPr>
              <a:t>1.2</a:t>
            </a:r>
            <a:r>
              <a:rPr lang="zh-CN" altLang="en-US" sz="1600">
                <a:latin typeface="宋体" panose="02010600030101010101" pitchFamily="2" charset="-122"/>
                <a:cs typeface="宋体" panose="02010600030101010101" pitchFamily="2" charset="-122"/>
              </a:rPr>
              <a:t>，给予一定的安全裕度。</a:t>
            </a:r>
          </a:p>
        </p:txBody>
      </p:sp>
      <p:cxnSp>
        <p:nvCxnSpPr>
          <p:cNvPr id="2" name="直接箭头连接符 1"/>
          <p:cNvCxnSpPr/>
          <p:nvPr>
            <p:custDataLst>
              <p:tags r:id="rId5"/>
            </p:custDataLst>
          </p:nvPr>
        </p:nvCxnSpPr>
        <p:spPr bwMode="auto">
          <a:xfrm>
            <a:off x="6899620" y="1764196"/>
            <a:ext cx="570362" cy="116232"/>
          </a:xfrm>
          <a:prstGeom prst="straightConnector1">
            <a:avLst/>
          </a:prstGeom>
          <a:solidFill>
            <a:schemeClr val="accent1"/>
          </a:solidFill>
          <a:ln w="28575" cap="flat" cmpd="sng" algn="ctr">
            <a:solidFill>
              <a:srgbClr val="FF0000"/>
            </a:solidFill>
            <a:prstDash val="solid"/>
            <a:round/>
            <a:headEnd type="none" w="med" len="med"/>
            <a:tailEnd type="triangle"/>
          </a:ln>
          <a:effectLst>
            <a:outerShdw dist="17961" sx="1000" sy="1000" algn="ctr" rotWithShape="0">
              <a:schemeClr val="tx1">
                <a:gamma/>
                <a:shade val="60000"/>
                <a:invGamma/>
              </a:schemeClr>
            </a:outerShdw>
          </a:effectLst>
        </p:spPr>
      </p:cxnSp>
      <p:cxnSp>
        <p:nvCxnSpPr>
          <p:cNvPr id="22" name="直接箭头连接符 21"/>
          <p:cNvCxnSpPr/>
          <p:nvPr>
            <p:custDataLst>
              <p:tags r:id="rId6"/>
            </p:custDataLst>
          </p:nvPr>
        </p:nvCxnSpPr>
        <p:spPr bwMode="auto">
          <a:xfrm>
            <a:off x="6691609" y="2778208"/>
            <a:ext cx="510658" cy="75582"/>
          </a:xfrm>
          <a:prstGeom prst="straightConnector1">
            <a:avLst/>
          </a:prstGeom>
          <a:solidFill>
            <a:schemeClr val="accent1"/>
          </a:solidFill>
          <a:ln w="28575" cap="flat" cmpd="sng" algn="ctr">
            <a:solidFill>
              <a:srgbClr val="00B050"/>
            </a:solidFill>
            <a:prstDash val="solid"/>
            <a:round/>
            <a:headEnd type="none" w="med" len="med"/>
            <a:tailEnd type="triangle"/>
          </a:ln>
          <a:effectLst>
            <a:outerShdw dist="17961" sx="1000" sy="1000" algn="ctr" rotWithShape="0">
              <a:schemeClr val="tx1">
                <a:gamma/>
                <a:shade val="60000"/>
                <a:invGamma/>
              </a:schemeClr>
            </a:outerShdw>
          </a:effectLst>
        </p:spPr>
      </p:cxnSp>
      <p:sp>
        <p:nvSpPr>
          <p:cNvPr id="3" name="矩形 2"/>
          <p:cNvSpPr/>
          <p:nvPr>
            <p:custDataLst>
              <p:tags r:id="rId7"/>
            </p:custDataLst>
          </p:nvPr>
        </p:nvSpPr>
        <p:spPr bwMode="auto">
          <a:xfrm>
            <a:off x="6328941" y="1656538"/>
            <a:ext cx="501131" cy="360128"/>
          </a:xfrm>
          <a:prstGeom prst="rect">
            <a:avLst/>
          </a:prstGeom>
          <a:noFill/>
          <a:ln w="9525" cap="flat" cmpd="sng" algn="ctr">
            <a:solidFill>
              <a:schemeClr val="tx1"/>
            </a:solidFill>
            <a:prstDash val="solid"/>
            <a:round/>
            <a:headEnd type="none" w="med" len="med"/>
            <a:tailEnd type="triangle" w="med" len="med"/>
          </a:ln>
          <a:effectLst>
            <a:outerShdw dist="25400" sx="1000" sy="1000" algn="ctr" rotWithShape="0">
              <a:schemeClr val="tx1">
                <a:gamma/>
                <a:shade val="60000"/>
                <a:invGamma/>
              </a:schemeClr>
            </a:outerShdw>
          </a:effectLst>
        </p:spPr>
        <p:txBody>
          <a:bodyPr/>
          <a:lstStyle/>
          <a:p>
            <a:pPr eaLnBrk="1" hangingPunct="1">
              <a:buFont typeface="Arial" panose="020B0604020202020204" pitchFamily="34" charset="0"/>
              <a:buNone/>
              <a:defRPr/>
            </a:pPr>
            <a:r>
              <a:rPr lang="en-US" altLang="zh-CN" dirty="0"/>
              <a:t>F1</a:t>
            </a:r>
            <a:endParaRPr lang="zh-CN" altLang="en-US" dirty="0"/>
          </a:p>
        </p:txBody>
      </p:sp>
      <p:sp>
        <p:nvSpPr>
          <p:cNvPr id="23" name="矩形 22"/>
          <p:cNvSpPr/>
          <p:nvPr>
            <p:custDataLst>
              <p:tags r:id="rId8"/>
            </p:custDataLst>
          </p:nvPr>
        </p:nvSpPr>
        <p:spPr bwMode="auto">
          <a:xfrm>
            <a:off x="6094571" y="2537487"/>
            <a:ext cx="502401" cy="358858"/>
          </a:xfrm>
          <a:prstGeom prst="rect">
            <a:avLst/>
          </a:prstGeom>
          <a:noFill/>
          <a:ln w="9525" cap="flat" cmpd="sng" algn="ctr">
            <a:solidFill>
              <a:schemeClr val="tx1"/>
            </a:solidFill>
            <a:prstDash val="solid"/>
            <a:round/>
            <a:headEnd type="none" w="med" len="med"/>
            <a:tailEnd type="triangle" w="med" len="med"/>
          </a:ln>
          <a:effectLst>
            <a:outerShdw dist="25400" sx="1000" sy="1000" algn="ctr" rotWithShape="0">
              <a:schemeClr val="tx1">
                <a:gamma/>
                <a:shade val="60000"/>
                <a:invGamma/>
              </a:schemeClr>
            </a:outerShdw>
          </a:effectLst>
        </p:spPr>
        <p:txBody>
          <a:bodyPr/>
          <a:lstStyle/>
          <a:p>
            <a:pPr eaLnBrk="1" hangingPunct="1">
              <a:buFont typeface="Arial" panose="020B0604020202020204" pitchFamily="34" charset="0"/>
              <a:buNone/>
              <a:defRPr/>
            </a:pPr>
            <a:r>
              <a:rPr lang="en-US" altLang="zh-CN" dirty="0"/>
              <a:t>F2</a:t>
            </a:r>
            <a:endParaRPr lang="zh-CN" altLang="en-US" dirty="0"/>
          </a:p>
        </p:txBody>
      </p:sp>
      <p:cxnSp>
        <p:nvCxnSpPr>
          <p:cNvPr id="11" name="直接箭头连接符 10"/>
          <p:cNvCxnSpPr/>
          <p:nvPr>
            <p:custDataLst>
              <p:tags r:id="rId9"/>
            </p:custDataLst>
          </p:nvPr>
        </p:nvCxnSpPr>
        <p:spPr bwMode="auto">
          <a:xfrm>
            <a:off x="6814511" y="2115114"/>
            <a:ext cx="568457" cy="114962"/>
          </a:xfrm>
          <a:prstGeom prst="straightConnector1">
            <a:avLst/>
          </a:prstGeom>
          <a:solidFill>
            <a:schemeClr val="accent1"/>
          </a:solidFill>
          <a:ln w="28575" cap="flat" cmpd="sng" algn="ctr">
            <a:solidFill>
              <a:srgbClr val="FF0000"/>
            </a:solidFill>
            <a:prstDash val="solid"/>
            <a:round/>
            <a:headEnd type="none" w="med" len="med"/>
            <a:tailEnd type="triangle"/>
          </a:ln>
          <a:effectLst>
            <a:outerShdw dist="17961" sx="1000" sy="1000" algn="ctr" rotWithShape="0">
              <a:schemeClr val="tx1">
                <a:gamma/>
                <a:shade val="60000"/>
                <a:invGamma/>
              </a:schemeClr>
            </a:outerShdw>
          </a:effectLst>
        </p:spPr>
      </p:cxnSp>
      <p:sp>
        <p:nvSpPr>
          <p:cNvPr id="4" name="文本框 17">
            <a:extLst>
              <a:ext uri="{FF2B5EF4-FFF2-40B4-BE49-F238E27FC236}">
                <a16:creationId xmlns:a16="http://schemas.microsoft.com/office/drawing/2014/main" id="{995E1BAF-8C81-3AF3-6122-B04A6FCE5845}"/>
              </a:ext>
            </a:extLst>
          </p:cNvPr>
          <p:cNvSpPr txBox="1"/>
          <p:nvPr/>
        </p:nvSpPr>
        <p:spPr>
          <a:xfrm>
            <a:off x="766614" y="442789"/>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6" name="文本框 15">
            <a:extLst>
              <a:ext uri="{FF2B5EF4-FFF2-40B4-BE49-F238E27FC236}">
                <a16:creationId xmlns:a16="http://schemas.microsoft.com/office/drawing/2014/main" id="{F0D8068D-D2EB-4842-F521-1DA43277C31E}"/>
              </a:ext>
            </a:extLst>
          </p:cNvPr>
          <p:cNvSpPr txBox="1"/>
          <p:nvPr/>
        </p:nvSpPr>
        <p:spPr>
          <a:xfrm>
            <a:off x="26163" y="405458"/>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17844" y="1023806"/>
            <a:ext cx="6191413" cy="46177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cs typeface="宋体" panose="02010600030101010101" pitchFamily="2" charset="-122"/>
                <a:sym typeface="+mn-ea"/>
              </a:rPr>
              <a:t>3</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、安全带固定点强度</a:t>
            </a:r>
          </a:p>
        </p:txBody>
      </p:sp>
      <p:pic>
        <p:nvPicPr>
          <p:cNvPr id="10" name="Picture 3" descr="H:\50-Hengstar_2014_02_23\54-Demo_Case\Seat_Anchorage_Strength_ZhangYuan\d3plot001.gif"/>
          <p:cNvPicPr>
            <a:picLocks noChangeAspect="1" noChangeArrowheads="1" noCrop="1"/>
          </p:cNvPicPr>
          <p:nvPr>
            <p:custDataLst>
              <p:tags r:id="rId1"/>
            </p:custDataLst>
          </p:nvPr>
        </p:nvPicPr>
        <p:blipFill>
          <a:blip r:embed="rId8"/>
          <a:srcRect/>
          <a:stretch>
            <a:fillRect/>
          </a:stretch>
        </p:blipFill>
        <p:spPr bwMode="auto">
          <a:xfrm>
            <a:off x="2332912" y="1671071"/>
            <a:ext cx="4298839" cy="2246515"/>
          </a:xfrm>
          <a:prstGeom prst="rect">
            <a:avLst/>
          </a:prstGeom>
          <a:noFill/>
        </p:spPr>
      </p:pic>
      <p:pic>
        <p:nvPicPr>
          <p:cNvPr id="12" name="Picture 3"/>
          <p:cNvPicPr>
            <a:picLocks noChangeAspect="1" noChangeArrowheads="1"/>
          </p:cNvPicPr>
          <p:nvPr>
            <p:custDataLst>
              <p:tags r:id="rId2"/>
            </p:custDataLst>
          </p:nvPr>
        </p:nvPicPr>
        <p:blipFill>
          <a:blip r:embed="rId9"/>
          <a:srcRect/>
          <a:stretch>
            <a:fillRect/>
          </a:stretch>
        </p:blipFill>
        <p:spPr bwMode="auto">
          <a:xfrm>
            <a:off x="6781165" y="1547219"/>
            <a:ext cx="3170654" cy="2378486"/>
          </a:xfrm>
          <a:prstGeom prst="rect">
            <a:avLst/>
          </a:prstGeom>
          <a:noFill/>
          <a:ln w="9525">
            <a:noFill/>
            <a:miter lim="800000"/>
            <a:headEnd/>
            <a:tailEnd/>
          </a:ln>
        </p:spPr>
      </p:pic>
      <p:pic>
        <p:nvPicPr>
          <p:cNvPr id="13" name="ani_iso_left_all_115perc_ford_LWBEF_E_dual_ga05f_r14.avi">
            <a:hlinkClick r:id="" action="ppaction://media"/>
          </p:cNvPr>
          <p:cNvPicPr>
            <a:picLocks noRot="1" noChangeAspect="1"/>
          </p:cNvPicPr>
          <p:nvPr>
            <a:videoFile r:link="rId4"/>
            <p:extLst>
              <p:ext uri="{DAA4B4D4-6D71-4841-9C94-3DE7FCFB9230}">
                <p14:media xmlns:p14="http://schemas.microsoft.com/office/powerpoint/2010/main" r:link="rId3"/>
              </p:ext>
            </p:extLst>
          </p:nvPr>
        </p:nvPicPr>
        <p:blipFill>
          <a:blip r:embed="rId10"/>
          <a:stretch>
            <a:fillRect/>
          </a:stretch>
        </p:blipFill>
        <p:spPr>
          <a:xfrm>
            <a:off x="7467123" y="4070022"/>
            <a:ext cx="2880667" cy="2160500"/>
          </a:xfrm>
          <a:prstGeom prst="rect">
            <a:avLst/>
          </a:prstGeom>
        </p:spPr>
      </p:pic>
      <p:pic>
        <p:nvPicPr>
          <p:cNvPr id="16" name="Picture 2"/>
          <p:cNvPicPr>
            <a:picLocks noChangeAspect="1" noChangeArrowheads="1"/>
          </p:cNvPicPr>
          <p:nvPr>
            <p:custDataLst>
              <p:tags r:id="rId5"/>
            </p:custDataLst>
          </p:nvPr>
        </p:nvPicPr>
        <p:blipFill>
          <a:blip r:embed="rId11" cstate="print"/>
          <a:srcRect/>
          <a:stretch>
            <a:fillRect/>
          </a:stretch>
        </p:blipFill>
        <p:spPr bwMode="auto">
          <a:xfrm>
            <a:off x="1567879" y="4148944"/>
            <a:ext cx="3041931" cy="2160500"/>
          </a:xfrm>
          <a:prstGeom prst="rect">
            <a:avLst/>
          </a:prstGeom>
          <a:noFill/>
          <a:ln w="9525">
            <a:noFill/>
            <a:miter lim="800000"/>
            <a:headEnd/>
            <a:tailEnd/>
          </a:ln>
        </p:spPr>
      </p:pic>
      <p:pic>
        <p:nvPicPr>
          <p:cNvPr id="17" name="Picture 5"/>
          <p:cNvPicPr>
            <a:picLocks noChangeAspect="1" noChangeArrowheads="1"/>
          </p:cNvPicPr>
          <p:nvPr>
            <p:custDataLst>
              <p:tags r:id="rId6"/>
            </p:custDataLst>
          </p:nvPr>
        </p:nvPicPr>
        <p:blipFill>
          <a:blip r:embed="rId12" cstate="print"/>
          <a:srcRect t="2566"/>
          <a:stretch>
            <a:fillRect/>
          </a:stretch>
        </p:blipFill>
        <p:spPr bwMode="auto">
          <a:xfrm>
            <a:off x="4597147" y="4148944"/>
            <a:ext cx="2853274" cy="2160500"/>
          </a:xfrm>
          <a:prstGeom prst="rect">
            <a:avLst/>
          </a:prstGeom>
          <a:noFill/>
          <a:ln w="9525">
            <a:noFill/>
            <a:miter lim="800000"/>
            <a:headEnd/>
            <a:tailEnd/>
          </a:ln>
        </p:spPr>
      </p:pic>
      <p:sp>
        <p:nvSpPr>
          <p:cNvPr id="2" name="文本框 17">
            <a:extLst>
              <a:ext uri="{FF2B5EF4-FFF2-40B4-BE49-F238E27FC236}">
                <a16:creationId xmlns:a16="http://schemas.microsoft.com/office/drawing/2014/main" id="{7A7F133F-ABE4-8F7E-543F-C668CDB27457}"/>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08D1500D-B27B-8182-9FDD-7EE5E9C8A57A}"/>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67860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00" fill="hold"/>
                                        <p:tgtEl>
                                          <p:spTgt spid="13"/>
                                        </p:tgtEl>
                                      </p:cBhvr>
                                    </p:cmd>
                                  </p:childTnLst>
                                </p:cTn>
                              </p:par>
                            </p:childTnLst>
                          </p:cTn>
                        </p:par>
                        <p:par>
                          <p:cTn id="7" fill="hold">
                            <p:stCondLst>
                              <p:cond delay="5100"/>
                            </p:stCondLst>
                            <p:childTnLst>
                              <p:par>
                                <p:cTn id="8" presetID="53" presetClass="entr" presetSubtype="16" fill="hold" grpId="0" nodeType="afterEffect">
                                  <p:stCondLst>
                                    <p:cond delay="0"/>
                                  </p:stCondLst>
                                  <p:iterate type="lt">
                                    <p:tmPct val="10000"/>
                                  </p:iterate>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3" fill="remove" display="0">
                  <p:stCondLst>
                    <p:cond delay="indefinite"/>
                  </p:stCondLst>
                  <p:endCondLst>
                    <p:cond evt="onNext" delay="0">
                      <p:tgtEl>
                        <p:sldTgt/>
                      </p:tgtEl>
                    </p:cond>
                    <p:cond evt="onPrev" delay="0">
                      <p:tgtEl>
                        <p:sldTgt/>
                      </p:tgtEl>
                    </p:cond>
                  </p:endCondLst>
                </p:cTn>
                <p:tgtEl>
                  <p:spTgt spid="13"/>
                </p:tgtEl>
              </p:cMediaNode>
            </p:video>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3"/>
                                        </p:tgtEl>
                                      </p:cBhvr>
                                    </p:cmd>
                                  </p:childTnLst>
                                </p:cTn>
                              </p:par>
                            </p:childTnLst>
                          </p:cTn>
                        </p:par>
                      </p:childTnLst>
                    </p:cTn>
                  </p:par>
                </p:childTnLst>
              </p:cTn>
              <p:nextCondLst>
                <p:cond evt="onClick" delay="0">
                  <p:tgtEl>
                    <p:spTgt spid="13"/>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17844" y="674016"/>
            <a:ext cx="6191413" cy="831189"/>
          </a:xfrm>
          <a:prstGeom prst="rect">
            <a:avLst/>
          </a:prstGeom>
          <a:noFill/>
        </p:spPr>
        <p:txBody>
          <a:bodyPr wrap="square" rtlCol="0">
            <a:spAutoFit/>
          </a:bodyPr>
          <a:lstStyle/>
          <a:p>
            <a:r>
              <a:rPr lang="en-US" altLang="zh-CN">
                <a:latin typeface="宋体" panose="02010600030101010101" pitchFamily="2" charset="-122"/>
                <a:ea typeface="宋体" panose="02010600030101010101" pitchFamily="2" charset="-122"/>
                <a:cs typeface="宋体" panose="02010600030101010101" pitchFamily="2" charset="-122"/>
                <a:sym typeface="+mn-ea"/>
              </a:rPr>
              <a:t>4</a:t>
            </a:r>
            <a:r>
              <a:rPr lang="zh-CN" altLang="en-US">
                <a:latin typeface="宋体" panose="02010600030101010101" pitchFamily="2" charset="-122"/>
                <a:ea typeface="宋体" panose="02010600030101010101" pitchFamily="2" charset="-122"/>
                <a:cs typeface="宋体" panose="02010600030101010101" pitchFamily="2" charset="-122"/>
                <a:sym typeface="+mn-ea"/>
              </a:rPr>
              <a:t>、后排座椅行李箱冲击分析</a:t>
            </a:r>
            <a:endParaRPr lang="zh-CN" altLang="en-US">
              <a:latin typeface="宋体" panose="02010600030101010101" pitchFamily="2" charset="-122"/>
              <a:ea typeface="宋体" panose="02010600030101010101" pitchFamily="2" charset="-122"/>
              <a:cs typeface="宋体" panose="02010600030101010101" pitchFamily="2" charset="-122"/>
            </a:endParaRPr>
          </a:p>
          <a:p>
            <a:endParaRPr lang="zh-CN" altLang="en-US" b="1">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4" name="Group 32"/>
          <p:cNvGraphicFramePr>
            <a:graphicFrameLocks noGrp="1"/>
          </p:cNvGraphicFramePr>
          <p:nvPr>
            <p:custDataLst>
              <p:tags r:id="rId1"/>
            </p:custDataLst>
            <p:extLst>
              <p:ext uri="{D42A27DB-BD31-4B8C-83A1-F6EECF244321}">
                <p14:modId xmlns:p14="http://schemas.microsoft.com/office/powerpoint/2010/main" val="3975997833"/>
              </p:ext>
            </p:extLst>
          </p:nvPr>
        </p:nvGraphicFramePr>
        <p:xfrm>
          <a:off x="1850837" y="1398718"/>
          <a:ext cx="4896984" cy="1815052"/>
        </p:xfrm>
        <a:graphic>
          <a:graphicData uri="http://schemas.openxmlformats.org/drawingml/2006/table">
            <a:tbl>
              <a:tblPr/>
              <a:tblGrid>
                <a:gridCol w="1605363">
                  <a:extLst>
                    <a:ext uri="{9D8B030D-6E8A-4147-A177-3AD203B41FA5}">
                      <a16:colId xmlns:a16="http://schemas.microsoft.com/office/drawing/2014/main" val="20000"/>
                    </a:ext>
                  </a:extLst>
                </a:gridCol>
                <a:gridCol w="3291621">
                  <a:extLst>
                    <a:ext uri="{9D8B030D-6E8A-4147-A177-3AD203B41FA5}">
                      <a16:colId xmlns:a16="http://schemas.microsoft.com/office/drawing/2014/main" val="20001"/>
                    </a:ext>
                  </a:extLst>
                </a:gridCol>
              </a:tblGrid>
              <a:tr h="361399">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求解器</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pPr>
                      <a:r>
                        <a:rPr kumimoji="0" lang="en-US" altLang="zh-CN" sz="1400" b="0" i="0" u="none" strike="noStrike" cap="none" normalizeH="0" baseline="0" dirty="0">
                          <a:ln>
                            <a:noFill/>
                          </a:ln>
                          <a:solidFill>
                            <a:schemeClr val="tx1"/>
                          </a:solidFill>
                          <a:effectLst/>
                          <a:latin typeface="微软雅黑" panose="020B0503020204020204" charset="-122"/>
                          <a:ea typeface="微软雅黑" panose="020B0503020204020204" charset="-122"/>
                        </a:rPr>
                        <a:t>LSDYNA971R6.1</a:t>
                      </a: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128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车型</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pPr>
                      <a:r>
                        <a:rPr kumimoji="0" lang="en-US" altLang="zh-CN" sz="1400" b="0" i="0" u="none" strike="noStrike" cap="none" normalizeH="0" baseline="0" dirty="0">
                          <a:ln>
                            <a:noFill/>
                          </a:ln>
                          <a:solidFill>
                            <a:schemeClr val="tx1"/>
                          </a:solidFill>
                          <a:effectLst/>
                          <a:latin typeface="+mj-ea"/>
                          <a:ea typeface="+mj-ea"/>
                        </a:rPr>
                        <a:t>/</a:t>
                      </a: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128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法规</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rPr>
                        <a:t>GB 15083-2019 </a:t>
                      </a:r>
                      <a:endParaRPr kumimoji="0" lang="en-US" altLang="zh-CN" sz="1400" b="0" i="0" u="none" strike="noStrike" cap="none" normalizeH="0" baseline="0" dirty="0">
                        <a:ln>
                          <a:noFill/>
                        </a:ln>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1284">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分析工况</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spcBef>
                          <a:spcPct val="20000"/>
                        </a:spcBef>
                        <a:spcAft>
                          <a:spcPct val="0"/>
                        </a:spcAft>
                        <a:buClrTx/>
                        <a:buSzTx/>
                        <a:buFontTx/>
                        <a:buNone/>
                        <a:defRPr/>
                      </a:pPr>
                      <a:r>
                        <a:rPr lang="zh-CN" altLang="en-US" sz="1400" dirty="0">
                          <a:latin typeface="微软雅黑" panose="020B0503020204020204" charset="-122"/>
                          <a:ea typeface="微软雅黑" panose="020B0503020204020204" charset="-122"/>
                        </a:rPr>
                        <a:t>行李箱冲击</a:t>
                      </a: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9801">
                <a:tc>
                  <a:txBody>
                    <a:bodyPr/>
                    <a:lstStyle/>
                    <a:p>
                      <a:pPr marL="0" marR="0" lvl="0" indent="0" algn="ctr" defTabSz="914400" rtl="0" eaLnBrk="0" fontAlgn="base" latinLnBrk="0" hangingPunct="0">
                        <a:spcBef>
                          <a:spcPct val="20000"/>
                        </a:spcBef>
                        <a:spcAft>
                          <a:spcPct val="0"/>
                        </a:spcAft>
                        <a:buClrTx/>
                        <a:buSzTx/>
                        <a:buFontTx/>
                        <a:buNone/>
                      </a:pPr>
                      <a:r>
                        <a:rPr kumimoji="0" lang="zh-CN" altLang="en-US" sz="1600" b="0" i="0" u="none" strike="noStrike" cap="none" normalizeH="0" baseline="0" dirty="0">
                          <a:ln>
                            <a:noFill/>
                          </a:ln>
                          <a:solidFill>
                            <a:schemeClr val="tx1"/>
                          </a:solidFill>
                          <a:effectLst/>
                          <a:latin typeface="微软雅黑" panose="020B0503020204020204" charset="-122"/>
                          <a:ea typeface="微软雅黑" panose="020B0503020204020204" charset="-122"/>
                        </a:rPr>
                        <a:t>座椅质量</a:t>
                      </a:r>
                    </a:p>
                  </a:txBody>
                  <a:tcPr marL="91452" marR="91452"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endParaRPr lang="zh-CN" altLang="en-US" sz="1400" dirty="0">
                        <a:latin typeface="+mj-ea"/>
                        <a:ea typeface="+mj-ea"/>
                      </a:endParaRPr>
                    </a:p>
                  </a:txBody>
                  <a:tcPr marL="91452" marR="91452"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pic>
        <p:nvPicPr>
          <p:cNvPr id="7" name="Picture 50" descr="C:\Users\hd.Qinlj\AppData\Roaming\feiq\RichOle\1225927479.bmp"/>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1917844" y="3198601"/>
            <a:ext cx="4441266" cy="1814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a:spLocks noChangeArrowheads="1"/>
          </p:cNvSpPr>
          <p:nvPr>
            <p:custDataLst>
              <p:tags r:id="rId3"/>
            </p:custDataLst>
          </p:nvPr>
        </p:nvSpPr>
        <p:spPr bwMode="auto">
          <a:xfrm>
            <a:off x="2133794" y="5517841"/>
            <a:ext cx="4072881" cy="83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DA2421"/>
              </a:buClr>
              <a:buFont typeface="Wingdings" panose="05000000000000000000" pitchFamily="2" charset="2"/>
              <a:buChar char="p"/>
              <a:defRPr sz="2800">
                <a:solidFill>
                  <a:schemeClr val="tx1"/>
                </a:solidFill>
                <a:latin typeface="Arial" panose="020B0604020202020204" pitchFamily="34" charset="0"/>
                <a:ea typeface="宋体" panose="02010600030101010101" pitchFamily="2" charset="-122"/>
                <a:sym typeface="宋体" panose="02010600030101010101" pitchFamily="2" charset="-122"/>
              </a:defRPr>
            </a:lvl1pPr>
            <a:lvl2pPr marL="742950" indent="-285750">
              <a:spcBef>
                <a:spcPct val="20000"/>
              </a:spcBef>
              <a:buClr>
                <a:srgbClr val="DA2421"/>
              </a:buClr>
              <a:buFont typeface="Wingdings" panose="05000000000000000000" pitchFamily="2" charset="2"/>
              <a:buChar char="–"/>
              <a:defRPr sz="2400">
                <a:solidFill>
                  <a:schemeClr val="tx1"/>
                </a:solidFill>
                <a:latin typeface="Arial" panose="020B0604020202020204" pitchFamily="34" charset="0"/>
                <a:ea typeface="宋体" panose="02010600030101010101" pitchFamily="2" charset="-122"/>
                <a:sym typeface="宋体" panose="02010600030101010101" pitchFamily="2" charset="-122"/>
              </a:defRPr>
            </a:lvl2pPr>
            <a:lvl3pPr marL="1143000" indent="-228600">
              <a:spcBef>
                <a:spcPct val="20000"/>
              </a:spcBef>
              <a:buClr>
                <a:srgbClr val="DA2421"/>
              </a:buClr>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sym typeface="宋体" panose="02010600030101010101" pitchFamily="2" charset="-122"/>
              </a:defRPr>
            </a:lvl3pPr>
            <a:lvl4pPr marL="1600200" indent="-228600">
              <a:spcBef>
                <a:spcPct val="20000"/>
              </a:spcBef>
              <a:buClr>
                <a:srgbClr val="DA2421"/>
              </a:buClr>
              <a:buFont typeface="Wingdings" panose="05000000000000000000" pitchFamily="2" charset="2"/>
              <a:buChar char="–"/>
              <a:defRPr>
                <a:solidFill>
                  <a:schemeClr val="tx1"/>
                </a:solidFill>
                <a:latin typeface="Arial" panose="020B0604020202020204" pitchFamily="34" charset="0"/>
                <a:ea typeface="宋体" panose="02010600030101010101" pitchFamily="2" charset="-122"/>
                <a:sym typeface="宋体" panose="02010600030101010101" pitchFamily="2" charset="-122"/>
              </a:defRPr>
            </a:lvl4pPr>
            <a:lvl5pPr marL="2057400" indent="-228600">
              <a:spcBef>
                <a:spcPct val="20000"/>
              </a:spcBef>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5pPr>
            <a:lvl6pPr marL="25146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6pPr>
            <a:lvl7pPr marL="29718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7pPr>
            <a:lvl8pPr marL="34290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8pPr>
            <a:lvl9pPr marL="3886200" indent="-228600" eaLnBrk="0" fontAlgn="base" hangingPunct="0">
              <a:spcBef>
                <a:spcPct val="20000"/>
              </a:spcBef>
              <a:spcAft>
                <a:spcPct val="0"/>
              </a:spcAft>
              <a:buClr>
                <a:srgbClr val="DA2421"/>
              </a:buClr>
              <a:buFont typeface="Wingdings" panose="05000000000000000000" pitchFamily="2" charset="2"/>
              <a:buChar char="»"/>
              <a:defRPr sz="1600">
                <a:solidFill>
                  <a:schemeClr val="tx1"/>
                </a:solidFill>
                <a:latin typeface="Arial" panose="020B0604020202020204" pitchFamily="34" charset="0"/>
                <a:ea typeface="宋体" panose="02010600030101010101" pitchFamily="2" charset="-122"/>
                <a:sym typeface="宋体" panose="02010600030101010101" pitchFamily="2" charset="-122"/>
              </a:defRPr>
            </a:lvl9pPr>
          </a:lstStyle>
          <a:p>
            <a:pPr>
              <a:spcBef>
                <a:spcPct val="0"/>
              </a:spcBef>
              <a:buClrTx/>
              <a:buFontTx/>
              <a:buNone/>
            </a:pPr>
            <a:r>
              <a:rPr lang="zh-CN" altLang="en-US" sz="1600">
                <a:latin typeface="宋体" panose="02010600030101010101" pitchFamily="2" charset="-122"/>
              </a:rPr>
              <a:t>蓝色和红色的加速度曲线为法规规定的减速度曲线区间，实际减速度曲线是位于这两条标准线的区间以内的绿色曲线。</a:t>
            </a:r>
          </a:p>
        </p:txBody>
      </p:sp>
      <p:pic>
        <p:nvPicPr>
          <p:cNvPr id="7195" name="图片 10"/>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6815463" y="3198601"/>
            <a:ext cx="3580959" cy="1954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7">
            <a:extLst>
              <a:ext uri="{FF2B5EF4-FFF2-40B4-BE49-F238E27FC236}">
                <a16:creationId xmlns:a16="http://schemas.microsoft.com/office/drawing/2014/main" id="{E03750FF-67CA-009D-BD57-18EC5FBFFE11}"/>
              </a:ext>
            </a:extLst>
          </p:cNvPr>
          <p:cNvSpPr txBox="1"/>
          <p:nvPr/>
        </p:nvSpPr>
        <p:spPr>
          <a:xfrm>
            <a:off x="766614" y="298773"/>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77B35043-43AD-B1EA-B988-B3D55B0C9257}"/>
              </a:ext>
            </a:extLst>
          </p:cNvPr>
          <p:cNvSpPr txBox="1"/>
          <p:nvPr/>
        </p:nvSpPr>
        <p:spPr>
          <a:xfrm>
            <a:off x="26163" y="261442"/>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17622" y="973523"/>
            <a:ext cx="6191413" cy="46177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cs typeface="宋体" panose="02010600030101010101" pitchFamily="2" charset="-122"/>
                <a:sym typeface="+mn-ea"/>
              </a:rPr>
              <a:t>5</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、台车正碰</a:t>
            </a:r>
          </a:p>
        </p:txBody>
      </p:sp>
      <p:pic>
        <p:nvPicPr>
          <p:cNvPr id="11" name="Picture 91"/>
          <p:cNvPicPr>
            <a:picLocks noChangeAspect="1" noChangeArrowheads="1"/>
          </p:cNvPicPr>
          <p:nvPr>
            <p:custDataLst>
              <p:tags r:id="rId1"/>
            </p:custDataLst>
          </p:nvPr>
        </p:nvPicPr>
        <p:blipFill>
          <a:blip r:embed="rId8"/>
          <a:srcRect/>
          <a:stretch>
            <a:fillRect/>
          </a:stretch>
        </p:blipFill>
        <p:spPr bwMode="auto">
          <a:xfrm>
            <a:off x="5262805" y="1487606"/>
            <a:ext cx="4915763" cy="2887287"/>
          </a:xfrm>
          <a:prstGeom prst="rect">
            <a:avLst/>
          </a:prstGeom>
          <a:noFill/>
          <a:ln w="12700">
            <a:noFill/>
            <a:miter lim="800000"/>
            <a:headEnd type="none" w="med" len="lg"/>
            <a:tailEnd type="none" w="med" len="lg"/>
          </a:ln>
          <a:effectLst/>
        </p:spPr>
      </p:pic>
      <p:graphicFrame>
        <p:nvGraphicFramePr>
          <p:cNvPr id="193539" name="Object 4"/>
          <p:cNvGraphicFramePr>
            <a:graphicFrameLocks noChangeAspect="1"/>
          </p:cNvGraphicFramePr>
          <p:nvPr>
            <p:custDataLst>
              <p:tags r:id="rId2"/>
            </p:custDataLst>
          </p:nvPr>
        </p:nvGraphicFramePr>
        <p:xfrm>
          <a:off x="1933406" y="1927990"/>
          <a:ext cx="3158268" cy="2061052"/>
        </p:xfrm>
        <a:graphic>
          <a:graphicData uri="http://schemas.openxmlformats.org/presentationml/2006/ole">
            <mc:AlternateContent xmlns:mc="http://schemas.openxmlformats.org/markup-compatibility/2006">
              <mc:Choice xmlns:v="urn:schemas-microsoft-com:vml" Requires="v">
                <p:oleObj name="Bitmap Image" r:id="rId9" imgW="6524625" imgH="4257675" progId="PBrush">
                  <p:embed/>
                </p:oleObj>
              </mc:Choice>
              <mc:Fallback>
                <p:oleObj name="Bitmap Image" r:id="rId9" imgW="6524625" imgH="4257675" progId="PBrush">
                  <p:embed/>
                  <p:pic>
                    <p:nvPicPr>
                      <p:cNvPr id="193539" name="Object 4"/>
                      <p:cNvPicPr>
                        <a:picLocks noChangeAspect="1"/>
                      </p:cNvPicPr>
                      <p:nvPr/>
                    </p:nvPicPr>
                    <p:blipFill>
                      <a:blip r:embed="rId10"/>
                      <a:stretch>
                        <a:fillRect/>
                      </a:stretch>
                    </p:blipFill>
                    <p:spPr>
                      <a:xfrm>
                        <a:off x="1933406" y="1927990"/>
                        <a:ext cx="3158268" cy="2061052"/>
                      </a:xfrm>
                      <a:prstGeom prst="rect">
                        <a:avLst/>
                      </a:prstGeom>
                      <a:noFill/>
                      <a:ln w="9525">
                        <a:noFill/>
                      </a:ln>
                    </p:spPr>
                  </p:pic>
                </p:oleObj>
              </mc:Fallback>
            </mc:AlternateContent>
          </a:graphicData>
        </a:graphic>
      </p:graphicFrame>
      <p:pic>
        <p:nvPicPr>
          <p:cNvPr id="14" name="Picture 5"/>
          <p:cNvPicPr>
            <a:picLocks noChangeAspect="1" noChangeArrowheads="1"/>
          </p:cNvPicPr>
          <p:nvPr>
            <p:custDataLst>
              <p:tags r:id="rId3"/>
            </p:custDataLst>
          </p:nvPr>
        </p:nvPicPr>
        <p:blipFill>
          <a:blip r:embed="rId11"/>
          <a:srcRect/>
          <a:stretch>
            <a:fillRect/>
          </a:stretch>
        </p:blipFill>
        <p:spPr bwMode="auto">
          <a:xfrm>
            <a:off x="5208136" y="4434915"/>
            <a:ext cx="1557786" cy="1973419"/>
          </a:xfrm>
          <a:prstGeom prst="rect">
            <a:avLst/>
          </a:prstGeom>
          <a:noFill/>
          <a:ln w="9525">
            <a:noFill/>
            <a:miter lim="800000"/>
            <a:headEnd/>
            <a:tailEnd/>
          </a:ln>
        </p:spPr>
      </p:pic>
      <p:pic>
        <p:nvPicPr>
          <p:cNvPr id="17" name="Picture 3" descr="d3plot006.gif"/>
          <p:cNvPicPr>
            <a:picLocks noChangeAspect="1"/>
          </p:cNvPicPr>
          <p:nvPr>
            <p:custDataLst>
              <p:tags r:id="rId4"/>
            </p:custDataLst>
          </p:nvPr>
        </p:nvPicPr>
        <p:blipFill>
          <a:blip r:embed="rId12"/>
          <a:srcRect/>
          <a:stretch>
            <a:fillRect/>
          </a:stretch>
        </p:blipFill>
        <p:spPr bwMode="auto">
          <a:xfrm>
            <a:off x="6985494" y="4427204"/>
            <a:ext cx="3179734" cy="1937562"/>
          </a:xfrm>
          <a:prstGeom prst="rect">
            <a:avLst/>
          </a:prstGeom>
          <a:noFill/>
          <a:ln w="9525">
            <a:noFill/>
            <a:miter lim="800000"/>
            <a:headEnd/>
            <a:tailEnd/>
          </a:ln>
        </p:spPr>
      </p:pic>
      <p:pic>
        <p:nvPicPr>
          <p:cNvPr id="18" name="frontal_impact.avi">
            <a:hlinkClick r:id="" action="ppaction://media"/>
          </p:cNvPr>
          <p:cNvPicPr>
            <a:picLocks noRot="1" noChangeAspect="1"/>
          </p:cNvPicPr>
          <p:nvPr>
            <a:videoFile r:link="rId6"/>
            <p:extLst>
              <p:ext uri="{DAA4B4D4-6D71-4841-9C94-3DE7FCFB9230}">
                <p14:media xmlns:p14="http://schemas.microsoft.com/office/powerpoint/2010/main" r:link="rId5"/>
              </p:ext>
            </p:extLst>
          </p:nvPr>
        </p:nvPicPr>
        <p:blipFill>
          <a:blip r:embed="rId13"/>
          <a:stretch>
            <a:fillRect/>
          </a:stretch>
        </p:blipFill>
        <p:spPr>
          <a:xfrm>
            <a:off x="2070915" y="4150935"/>
            <a:ext cx="2942414" cy="2251347"/>
          </a:xfrm>
          <a:prstGeom prst="rect">
            <a:avLst/>
          </a:prstGeom>
        </p:spPr>
      </p:pic>
      <p:sp>
        <p:nvSpPr>
          <p:cNvPr id="2" name="文本框 17">
            <a:extLst>
              <a:ext uri="{FF2B5EF4-FFF2-40B4-BE49-F238E27FC236}">
                <a16:creationId xmlns:a16="http://schemas.microsoft.com/office/drawing/2014/main" id="{E6136BC0-FFA6-3370-04ED-BA78D7E403BB}"/>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77D22AF0-5204-EE42-CF0D-A66D54802197}"/>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00" fill="hold"/>
                                        <p:tgtEl>
                                          <p:spTgt spid="18"/>
                                        </p:tgtEl>
                                      </p:cBhvr>
                                    </p:cmd>
                                  </p:childTnLst>
                                </p:cTn>
                              </p:par>
                            </p:childTnLst>
                          </p:cTn>
                        </p:par>
                        <p:par>
                          <p:cTn id="7" fill="hold">
                            <p:stCondLst>
                              <p:cond delay="8000"/>
                            </p:stCondLst>
                            <p:childTnLst>
                              <p:par>
                                <p:cTn id="8" presetID="53" presetClass="entr" presetSubtype="16" fill="hold" grpId="0" nodeType="afterEffect">
                                  <p:stCondLst>
                                    <p:cond delay="0"/>
                                  </p:stCondLst>
                                  <p:iterate type="lt">
                                    <p:tmPct val="10000"/>
                                  </p:iterate>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3" fill="remove" display="0">
                  <p:stCondLst>
                    <p:cond delay="indefinite"/>
                  </p:stCondLst>
                  <p:endCondLst>
                    <p:cond evt="onNext" delay="0">
                      <p:tgtEl>
                        <p:sldTgt/>
                      </p:tgtEl>
                    </p:cond>
                    <p:cond evt="onPrev" delay="0">
                      <p:tgtEl>
                        <p:sldTgt/>
                      </p:tgtEl>
                    </p:cond>
                  </p:endCondLst>
                </p:cTn>
                <p:tgtEl>
                  <p:spTgt spid="18"/>
                </p:tgtEl>
              </p:cMediaNode>
            </p:video>
            <p:seq concurrent="1" nextAc="seek">
              <p:cTn id="14" restart="whenNotActive" fill="hold" evtFilter="cancelBubble" nodeType="interactiveSeq">
                <p:stCondLst>
                  <p:cond evt="onClick" delay="0">
                    <p:tgtEl>
                      <p:spTgt spid="18"/>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8"/>
                                        </p:tgtEl>
                                      </p:cBhvr>
                                    </p:cmd>
                                  </p:childTnLst>
                                </p:cTn>
                              </p:par>
                            </p:childTnLst>
                          </p:cTn>
                        </p:par>
                      </p:childTnLst>
                    </p:cTn>
                  </p:par>
                </p:childTnLst>
              </p:cTn>
              <p:nextCondLst>
                <p:cond evt="onClick" delay="0">
                  <p:tgtEl>
                    <p:spTgt spid="18"/>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18742" y="905562"/>
            <a:ext cx="6191413" cy="46177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cs typeface="宋体" panose="02010600030101010101" pitchFamily="2" charset="-122"/>
                <a:sym typeface="+mn-ea"/>
              </a:rPr>
              <a:t>6</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、台车后碰</a:t>
            </a:r>
          </a:p>
        </p:txBody>
      </p:sp>
      <p:pic>
        <p:nvPicPr>
          <p:cNvPr id="6" name="Picture 2"/>
          <p:cNvPicPr>
            <a:picLocks noChangeAspect="1" noChangeArrowheads="1"/>
          </p:cNvPicPr>
          <p:nvPr>
            <p:custDataLst>
              <p:tags r:id="rId1"/>
            </p:custDataLst>
          </p:nvPr>
        </p:nvPicPr>
        <p:blipFill>
          <a:blip r:embed="rId7" cstate="print">
            <a:clrChange>
              <a:clrFrom>
                <a:srgbClr val="FFFFFF"/>
              </a:clrFrom>
              <a:clrTo>
                <a:srgbClr val="FFFFFF">
                  <a:alpha val="0"/>
                </a:srgbClr>
              </a:clrTo>
            </a:clrChange>
          </a:blip>
          <a:srcRect/>
          <a:stretch>
            <a:fillRect/>
          </a:stretch>
        </p:blipFill>
        <p:spPr bwMode="auto">
          <a:xfrm>
            <a:off x="4297294" y="1136448"/>
            <a:ext cx="3339449" cy="2796383"/>
          </a:xfrm>
          <a:prstGeom prst="rect">
            <a:avLst/>
          </a:prstGeom>
          <a:noFill/>
          <a:ln w="9525">
            <a:noFill/>
            <a:miter lim="800000"/>
            <a:headEnd/>
            <a:tailEnd/>
          </a:ln>
        </p:spPr>
      </p:pic>
      <p:pic>
        <p:nvPicPr>
          <p:cNvPr id="7" name="Picture 4"/>
          <p:cNvPicPr>
            <a:picLocks noChangeAspect="1" noChangeArrowheads="1"/>
          </p:cNvPicPr>
          <p:nvPr>
            <p:custDataLst>
              <p:tags r:id="rId2"/>
            </p:custDataLst>
          </p:nvPr>
        </p:nvPicPr>
        <p:blipFill>
          <a:blip r:embed="rId8" cstate="print"/>
          <a:srcRect/>
          <a:stretch>
            <a:fillRect/>
          </a:stretch>
        </p:blipFill>
        <p:spPr bwMode="auto">
          <a:xfrm>
            <a:off x="6427900" y="3853989"/>
            <a:ext cx="3676355" cy="2531575"/>
          </a:xfrm>
          <a:prstGeom prst="rect">
            <a:avLst/>
          </a:prstGeom>
          <a:noFill/>
          <a:ln w="9525">
            <a:noFill/>
            <a:miter lim="800000"/>
            <a:headEnd/>
            <a:tailEnd/>
          </a:ln>
        </p:spPr>
      </p:pic>
      <p:pic>
        <p:nvPicPr>
          <p:cNvPr id="8" name="Picture 5"/>
          <p:cNvPicPr>
            <a:picLocks noChangeAspect="1" noChangeArrowheads="1"/>
          </p:cNvPicPr>
          <p:nvPr>
            <p:custDataLst>
              <p:tags r:id="rId3"/>
            </p:custDataLst>
          </p:nvPr>
        </p:nvPicPr>
        <p:blipFill>
          <a:blip r:embed="rId9" cstate="print"/>
          <a:srcRect/>
          <a:stretch>
            <a:fillRect/>
          </a:stretch>
        </p:blipFill>
        <p:spPr bwMode="auto">
          <a:xfrm>
            <a:off x="7508661" y="1337238"/>
            <a:ext cx="3007168" cy="2445830"/>
          </a:xfrm>
          <a:prstGeom prst="rect">
            <a:avLst/>
          </a:prstGeom>
          <a:noFill/>
          <a:ln w="9525">
            <a:noFill/>
            <a:miter lim="800000"/>
            <a:headEnd/>
            <a:tailEnd/>
          </a:ln>
        </p:spPr>
      </p:pic>
      <p:pic>
        <p:nvPicPr>
          <p:cNvPr id="9" name="Picture 13" descr="ani"/>
          <p:cNvPicPr>
            <a:picLocks noChangeAspect="1" noChangeArrowheads="1" noCrop="1"/>
          </p:cNvPicPr>
          <p:nvPr>
            <p:custDataLst>
              <p:tags r:id="rId4"/>
            </p:custDataLst>
          </p:nvPr>
        </p:nvPicPr>
        <p:blipFill>
          <a:blip r:embed="rId10"/>
          <a:srcRect/>
          <a:stretch>
            <a:fillRect/>
          </a:stretch>
        </p:blipFill>
        <p:spPr bwMode="auto">
          <a:xfrm>
            <a:off x="1772052" y="3719421"/>
            <a:ext cx="4237950" cy="2530427"/>
          </a:xfrm>
          <a:prstGeom prst="rect">
            <a:avLst/>
          </a:prstGeom>
          <a:noFill/>
        </p:spPr>
      </p:pic>
      <p:pic>
        <p:nvPicPr>
          <p:cNvPr id="10" name="Picture 28"/>
          <p:cNvPicPr>
            <a:picLocks noChangeAspect="1" noChangeArrowheads="1"/>
          </p:cNvPicPr>
          <p:nvPr>
            <p:custDataLst>
              <p:tags r:id="rId5"/>
            </p:custDataLst>
          </p:nvPr>
        </p:nvPicPr>
        <p:blipFill>
          <a:blip r:embed="rId11"/>
          <a:srcRect r="51031"/>
          <a:stretch>
            <a:fillRect/>
          </a:stretch>
        </p:blipFill>
        <p:spPr bwMode="auto">
          <a:xfrm>
            <a:off x="2414213" y="1723895"/>
            <a:ext cx="1668848" cy="1995526"/>
          </a:xfrm>
          <a:prstGeom prst="rect">
            <a:avLst/>
          </a:prstGeom>
          <a:noFill/>
          <a:ln w="12700">
            <a:noFill/>
            <a:miter lim="800000"/>
            <a:headEnd type="none" w="med" len="lg"/>
            <a:tailEnd type="none" w="med" len="lg"/>
          </a:ln>
          <a:effectLst/>
        </p:spPr>
      </p:pic>
      <p:sp>
        <p:nvSpPr>
          <p:cNvPr id="2" name="文本框 17">
            <a:extLst>
              <a:ext uri="{FF2B5EF4-FFF2-40B4-BE49-F238E27FC236}">
                <a16:creationId xmlns:a16="http://schemas.microsoft.com/office/drawing/2014/main" id="{19C5958D-4D78-8FE2-8C39-C0C1EC9E64DF}"/>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30014896-B4C3-AAA4-A7C2-E792B7158D70}"/>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886093" y="1038753"/>
            <a:ext cx="6191413" cy="46177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cs typeface="宋体" panose="02010600030101010101" pitchFamily="2" charset="-122"/>
                <a:sym typeface="+mn-ea"/>
              </a:rPr>
              <a:t>7</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、挥鞭伤模拟</a:t>
            </a:r>
          </a:p>
        </p:txBody>
      </p:sp>
      <p:pic>
        <p:nvPicPr>
          <p:cNvPr id="9" name="Picture 10" descr="d3plot003.gif"/>
          <p:cNvPicPr>
            <a:picLocks noChangeAspect="1"/>
          </p:cNvPicPr>
          <p:nvPr>
            <p:custDataLst>
              <p:tags r:id="rId1"/>
            </p:custDataLst>
          </p:nvPr>
        </p:nvPicPr>
        <p:blipFill>
          <a:blip r:embed="rId6"/>
          <a:srcRect/>
          <a:stretch>
            <a:fillRect/>
          </a:stretch>
        </p:blipFill>
        <p:spPr bwMode="auto">
          <a:xfrm>
            <a:off x="2537748" y="3958167"/>
            <a:ext cx="3206857" cy="2461582"/>
          </a:xfrm>
          <a:prstGeom prst="rect">
            <a:avLst/>
          </a:prstGeom>
          <a:noFill/>
          <a:ln w="9525">
            <a:noFill/>
            <a:miter lim="800000"/>
            <a:headEnd/>
            <a:tailEnd/>
          </a:ln>
        </p:spPr>
      </p:pic>
      <p:pic>
        <p:nvPicPr>
          <p:cNvPr id="2" name="Picture 5" descr="2"/>
          <p:cNvPicPr>
            <a:picLocks noChangeAspect="1" noChangeArrowheads="1"/>
          </p:cNvPicPr>
          <p:nvPr>
            <p:custDataLst>
              <p:tags r:id="rId2"/>
            </p:custDataLst>
          </p:nvPr>
        </p:nvPicPr>
        <p:blipFill>
          <a:blip r:embed="rId7">
            <a:clrChange>
              <a:clrFrom>
                <a:srgbClr val="FFFFFF"/>
              </a:clrFrom>
              <a:clrTo>
                <a:srgbClr val="FFFFFF">
                  <a:alpha val="0"/>
                </a:srgbClr>
              </a:clrTo>
            </a:clrChange>
          </a:blip>
          <a:srcRect/>
          <a:stretch>
            <a:fillRect/>
          </a:stretch>
        </p:blipFill>
        <p:spPr bwMode="auto">
          <a:xfrm>
            <a:off x="2525270" y="1678634"/>
            <a:ext cx="2579107" cy="2442164"/>
          </a:xfrm>
          <a:prstGeom prst="rect">
            <a:avLst/>
          </a:prstGeom>
          <a:noFill/>
          <a:ln w="9525">
            <a:noFill/>
            <a:miter lim="800000"/>
            <a:headEnd/>
            <a:tailEnd/>
          </a:ln>
        </p:spPr>
      </p:pic>
      <p:pic>
        <p:nvPicPr>
          <p:cNvPr id="6" name="Picture 6" descr="capture"/>
          <p:cNvPicPr>
            <a:picLocks noChangeAspect="1" noChangeArrowheads="1"/>
          </p:cNvPicPr>
          <p:nvPr>
            <p:custDataLst>
              <p:tags r:id="rId3"/>
            </p:custDataLst>
          </p:nvPr>
        </p:nvPicPr>
        <p:blipFill>
          <a:blip r:embed="rId8"/>
          <a:srcRect/>
          <a:stretch>
            <a:fillRect/>
          </a:stretch>
        </p:blipFill>
        <p:spPr bwMode="auto">
          <a:xfrm>
            <a:off x="6165429" y="1667446"/>
            <a:ext cx="3670044" cy="2301281"/>
          </a:xfrm>
          <a:prstGeom prst="rect">
            <a:avLst/>
          </a:prstGeom>
          <a:noFill/>
          <a:ln w="9525">
            <a:noFill/>
            <a:miter lim="800000"/>
            <a:headEnd/>
            <a:tailEnd/>
          </a:ln>
        </p:spPr>
      </p:pic>
      <p:pic>
        <p:nvPicPr>
          <p:cNvPr id="8" name="Picture 7" descr="capture"/>
          <p:cNvPicPr>
            <a:picLocks noChangeAspect="1" noChangeArrowheads="1"/>
          </p:cNvPicPr>
          <p:nvPr>
            <p:custDataLst>
              <p:tags r:id="rId4"/>
            </p:custDataLst>
          </p:nvPr>
        </p:nvPicPr>
        <p:blipFill>
          <a:blip r:embed="rId9"/>
          <a:srcRect/>
          <a:stretch>
            <a:fillRect/>
          </a:stretch>
        </p:blipFill>
        <p:spPr bwMode="auto">
          <a:xfrm>
            <a:off x="6063244" y="4366534"/>
            <a:ext cx="4002392" cy="2006244"/>
          </a:xfrm>
          <a:prstGeom prst="rect">
            <a:avLst/>
          </a:prstGeom>
          <a:noFill/>
          <a:ln w="9525">
            <a:noFill/>
            <a:miter lim="800000"/>
            <a:headEnd/>
            <a:tailEnd/>
          </a:ln>
        </p:spPr>
      </p:pic>
      <p:sp>
        <p:nvSpPr>
          <p:cNvPr id="3" name="文本框 17">
            <a:extLst>
              <a:ext uri="{FF2B5EF4-FFF2-40B4-BE49-F238E27FC236}">
                <a16:creationId xmlns:a16="http://schemas.microsoft.com/office/drawing/2014/main" id="{F8863BF5-C5B6-EF17-93B8-2A3C76E21BBD}"/>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4" name="文本框 15">
            <a:extLst>
              <a:ext uri="{FF2B5EF4-FFF2-40B4-BE49-F238E27FC236}">
                <a16:creationId xmlns:a16="http://schemas.microsoft.com/office/drawing/2014/main" id="{FBBC9846-D42B-B236-E25D-565719A4C7B3}"/>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0" name="文本框 9"/>
          <p:cNvSpPr txBox="1"/>
          <p:nvPr/>
        </p:nvSpPr>
        <p:spPr>
          <a:xfrm>
            <a:off x="103461" y="3490661"/>
            <a:ext cx="2720443" cy="461665"/>
          </a:xfrm>
          <a:prstGeom prst="rect">
            <a:avLst/>
          </a:prstGeom>
          <a:noFill/>
        </p:spPr>
        <p:txBody>
          <a:bodyPr wrap="square" rtlCol="0">
            <a:spAutoFit/>
          </a:bodyPr>
          <a:lstStyle/>
          <a:p>
            <a:r>
              <a:rPr lang="en-US" altLang="zh-CN" dirty="0"/>
              <a:t>VW511-</a:t>
            </a:r>
            <a:r>
              <a:rPr lang="zh-CN" altLang="en-US" dirty="0"/>
              <a:t>辉昂</a:t>
            </a:r>
          </a:p>
        </p:txBody>
      </p:sp>
      <p:sp>
        <p:nvSpPr>
          <p:cNvPr id="23" name="文本框 22"/>
          <p:cNvSpPr txBox="1"/>
          <p:nvPr/>
        </p:nvSpPr>
        <p:spPr>
          <a:xfrm>
            <a:off x="3545414" y="3443179"/>
            <a:ext cx="3147033" cy="469006"/>
          </a:xfrm>
          <a:prstGeom prst="rect">
            <a:avLst/>
          </a:prstGeom>
          <a:noFill/>
        </p:spPr>
        <p:txBody>
          <a:bodyPr wrap="square" rtlCol="0">
            <a:spAutoFit/>
          </a:bodyPr>
          <a:lstStyle/>
          <a:p>
            <a:r>
              <a:rPr lang="en-US" altLang="zh-CN" dirty="0"/>
              <a:t>X156-</a:t>
            </a:r>
            <a:r>
              <a:rPr lang="zh-CN" altLang="en-US" dirty="0"/>
              <a:t>奔驰</a:t>
            </a:r>
            <a:r>
              <a:rPr lang="en-US" altLang="zh-CN" dirty="0"/>
              <a:t>GLA</a:t>
            </a:r>
            <a:endParaRPr lang="zh-CN" altLang="en-US" dirty="0"/>
          </a:p>
        </p:txBody>
      </p:sp>
      <p:sp>
        <p:nvSpPr>
          <p:cNvPr id="26" name="文本框 25"/>
          <p:cNvSpPr txBox="1"/>
          <p:nvPr/>
        </p:nvSpPr>
        <p:spPr>
          <a:xfrm>
            <a:off x="118542" y="6352505"/>
            <a:ext cx="3240360" cy="461665"/>
          </a:xfrm>
          <a:prstGeom prst="rect">
            <a:avLst/>
          </a:prstGeom>
          <a:noFill/>
        </p:spPr>
        <p:txBody>
          <a:bodyPr wrap="square" rtlCol="0">
            <a:spAutoFit/>
          </a:bodyPr>
          <a:lstStyle/>
          <a:p>
            <a:r>
              <a:rPr lang="en-US" altLang="zh-CN" dirty="0"/>
              <a:t>X261-</a:t>
            </a:r>
            <a:r>
              <a:rPr lang="zh-CN" altLang="en-US" dirty="0"/>
              <a:t>捷豹</a:t>
            </a:r>
            <a:r>
              <a:rPr lang="en-US" altLang="zh-CN" dirty="0"/>
              <a:t>XFL</a:t>
            </a:r>
            <a:endParaRPr lang="zh-CN" altLang="en-US" dirty="0"/>
          </a:p>
        </p:txBody>
      </p:sp>
      <p:pic>
        <p:nvPicPr>
          <p:cNvPr id="18" name="图片 17"/>
          <p:cNvPicPr>
            <a:picLocks noChangeAspect="1"/>
          </p:cNvPicPr>
          <p:nvPr/>
        </p:nvPicPr>
        <p:blipFill>
          <a:blip r:embed="rId2"/>
          <a:stretch>
            <a:fillRect/>
          </a:stretch>
        </p:blipFill>
        <p:spPr>
          <a:xfrm>
            <a:off x="188747" y="1629594"/>
            <a:ext cx="2896970" cy="1861066"/>
          </a:xfrm>
          <a:prstGeom prst="rect">
            <a:avLst/>
          </a:prstGeom>
        </p:spPr>
      </p:pic>
      <p:pic>
        <p:nvPicPr>
          <p:cNvPr id="21" name="图片 20"/>
          <p:cNvPicPr>
            <a:picLocks noChangeAspect="1"/>
          </p:cNvPicPr>
          <p:nvPr/>
        </p:nvPicPr>
        <p:blipFill>
          <a:blip r:embed="rId3"/>
          <a:stretch>
            <a:fillRect/>
          </a:stretch>
        </p:blipFill>
        <p:spPr>
          <a:xfrm>
            <a:off x="3438679" y="1634151"/>
            <a:ext cx="2545059" cy="1856510"/>
          </a:xfrm>
          <a:prstGeom prst="rect">
            <a:avLst/>
          </a:prstGeom>
        </p:spPr>
      </p:pic>
      <p:pic>
        <p:nvPicPr>
          <p:cNvPr id="24" name="图片 23"/>
          <p:cNvPicPr>
            <a:picLocks noChangeAspect="1"/>
          </p:cNvPicPr>
          <p:nvPr/>
        </p:nvPicPr>
        <p:blipFill>
          <a:blip r:embed="rId4"/>
          <a:stretch>
            <a:fillRect/>
          </a:stretch>
        </p:blipFill>
        <p:spPr>
          <a:xfrm>
            <a:off x="188310" y="3972768"/>
            <a:ext cx="3476703" cy="2379737"/>
          </a:xfrm>
          <a:prstGeom prst="rect">
            <a:avLst/>
          </a:prstGeom>
        </p:spPr>
      </p:pic>
      <p:sp>
        <p:nvSpPr>
          <p:cNvPr id="27" name="文本框 26"/>
          <p:cNvSpPr txBox="1"/>
          <p:nvPr/>
        </p:nvSpPr>
        <p:spPr>
          <a:xfrm>
            <a:off x="8220145" y="5236991"/>
            <a:ext cx="2749128" cy="461665"/>
          </a:xfrm>
          <a:prstGeom prst="rect">
            <a:avLst/>
          </a:prstGeom>
          <a:noFill/>
        </p:spPr>
        <p:txBody>
          <a:bodyPr wrap="square" rtlCol="0">
            <a:spAutoFit/>
          </a:bodyPr>
          <a:lstStyle>
            <a:defPPr>
              <a:defRPr lang="zh-CN"/>
            </a:defPPr>
          </a:lstStyle>
          <a:p>
            <a:r>
              <a:rPr lang="en-US" altLang="zh-CN" dirty="0"/>
              <a:t>X760-</a:t>
            </a:r>
            <a:r>
              <a:rPr lang="zh-CN" altLang="en-US" dirty="0"/>
              <a:t>捷豹</a:t>
            </a:r>
            <a:r>
              <a:rPr lang="en-US" altLang="zh-CN" dirty="0"/>
              <a:t>XE</a:t>
            </a:r>
            <a:endParaRPr lang="zh-CN" altLang="en-US" dirty="0"/>
          </a:p>
        </p:txBody>
      </p:sp>
      <p:sp>
        <p:nvSpPr>
          <p:cNvPr id="28" name="文本框 27"/>
          <p:cNvSpPr txBox="1"/>
          <p:nvPr/>
        </p:nvSpPr>
        <p:spPr>
          <a:xfrm>
            <a:off x="3862958" y="6411787"/>
            <a:ext cx="3147033" cy="469006"/>
          </a:xfrm>
          <a:prstGeom prst="rect">
            <a:avLst/>
          </a:prstGeom>
          <a:noFill/>
        </p:spPr>
        <p:txBody>
          <a:bodyPr wrap="square" rtlCol="0">
            <a:spAutoFit/>
          </a:bodyPr>
          <a:lstStyle/>
          <a:p>
            <a:r>
              <a:rPr lang="en-US" altLang="zh-CN" dirty="0"/>
              <a:t>Z177-</a:t>
            </a:r>
            <a:r>
              <a:rPr lang="zh-CN" altLang="en-US" dirty="0"/>
              <a:t>奔驰</a:t>
            </a:r>
            <a:r>
              <a:rPr lang="en-US" altLang="zh-CN" dirty="0"/>
              <a:t>A</a:t>
            </a:r>
            <a:endParaRPr lang="zh-CN" altLang="en-US" dirty="0"/>
          </a:p>
        </p:txBody>
      </p:sp>
      <p:pic>
        <p:nvPicPr>
          <p:cNvPr id="29" name="图片 28"/>
          <p:cNvPicPr>
            <a:picLocks noChangeAspect="1"/>
          </p:cNvPicPr>
          <p:nvPr/>
        </p:nvPicPr>
        <p:blipFill>
          <a:blip r:embed="rId5"/>
          <a:stretch>
            <a:fillRect/>
          </a:stretch>
        </p:blipFill>
        <p:spPr>
          <a:xfrm>
            <a:off x="8311781" y="3482123"/>
            <a:ext cx="2575295" cy="1761896"/>
          </a:xfrm>
          <a:prstGeom prst="rect">
            <a:avLst/>
          </a:prstGeom>
        </p:spPr>
      </p:pic>
      <p:pic>
        <p:nvPicPr>
          <p:cNvPr id="30" name="图片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81970" y="3952326"/>
            <a:ext cx="3650992" cy="2411898"/>
          </a:xfrm>
          <a:prstGeom prst="rect">
            <a:avLst/>
          </a:prstGeom>
        </p:spPr>
      </p:pic>
      <p:sp>
        <p:nvSpPr>
          <p:cNvPr id="31" name="矩形 30"/>
          <p:cNvSpPr/>
          <p:nvPr/>
        </p:nvSpPr>
        <p:spPr>
          <a:xfrm>
            <a:off x="6109169" y="1534770"/>
            <a:ext cx="5386637" cy="132343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VW511-</a:t>
            </a:r>
            <a:r>
              <a:rPr lang="zh-CN" altLang="en-US" sz="1600" b="1" dirty="0">
                <a:latin typeface="Calibri" panose="020F0502020204030204" pitchFamily="34" charset="0"/>
                <a:ea typeface="宋体" panose="02010600030101010101" pitchFamily="2" charset="-122"/>
              </a:rPr>
              <a:t>辉昂 搪塑</a:t>
            </a:r>
            <a:r>
              <a:rPr lang="en-US" altLang="zh-CN" sz="1600" b="1" dirty="0">
                <a:latin typeface="Calibri" panose="020F0502020204030204" pitchFamily="34" charset="0"/>
                <a:ea typeface="宋体" panose="02010600030101010101" pitchFamily="2" charset="-122"/>
              </a:rPr>
              <a:t>+</a:t>
            </a:r>
            <a:r>
              <a:rPr lang="zh-CN" altLang="en-US" sz="1600" b="1" dirty="0">
                <a:latin typeface="Calibri" panose="020F0502020204030204" pitchFamily="34" charset="0"/>
                <a:ea typeface="宋体" panose="02010600030101010101" pitchFamily="2" charset="-122"/>
              </a:rPr>
              <a:t>包覆</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X156-</a:t>
            </a:r>
            <a:r>
              <a:rPr lang="zh-CN" altLang="en-US" sz="1600" b="1" dirty="0">
                <a:latin typeface="Calibri" panose="020F0502020204030204" pitchFamily="34" charset="0"/>
                <a:ea typeface="宋体" panose="02010600030101010101" pitchFamily="2" charset="-122"/>
              </a:rPr>
              <a:t>真空吸附，包覆，开模发泡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X261-</a:t>
            </a:r>
            <a:r>
              <a:rPr lang="zh-CN" altLang="en-US" sz="1600" b="1" dirty="0">
                <a:latin typeface="Calibri" panose="020F0502020204030204" pitchFamily="34" charset="0"/>
                <a:ea typeface="宋体" panose="02010600030101010101" pitchFamily="2" charset="-122"/>
              </a:rPr>
              <a:t>包覆</a:t>
            </a:r>
            <a:r>
              <a:rPr lang="en-US" altLang="zh-CN" sz="1600" b="1" dirty="0">
                <a:latin typeface="Calibri" panose="020F0502020204030204" pitchFamily="34" charset="0"/>
                <a:ea typeface="宋体" panose="02010600030101010101" pitchFamily="2" charset="-122"/>
              </a:rPr>
              <a:t>+</a:t>
            </a:r>
            <a:r>
              <a:rPr lang="zh-CN" altLang="en-US" sz="1600" b="1" dirty="0">
                <a:latin typeface="Calibri" panose="020F0502020204030204" pitchFamily="34" charset="0"/>
                <a:ea typeface="宋体" panose="02010600030101010101" pitchFamily="2" charset="-122"/>
              </a:rPr>
              <a:t>开模发泡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Z177-</a:t>
            </a:r>
            <a:r>
              <a:rPr lang="zh-CN" altLang="en-US" sz="1600" b="1" dirty="0">
                <a:latin typeface="Calibri" panose="020F0502020204030204" pitchFamily="34" charset="0"/>
                <a:ea typeface="宋体" panose="02010600030101010101" pitchFamily="2" charset="-122"/>
              </a:rPr>
              <a:t>真空吸附，包覆，开模发泡</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X760 –</a:t>
            </a:r>
            <a:r>
              <a:rPr lang="zh-CN" altLang="en-US" sz="1600" b="1" dirty="0">
                <a:latin typeface="Calibri" panose="020F0502020204030204" pitchFamily="34" charset="0"/>
                <a:ea typeface="宋体" panose="02010600030101010101" pitchFamily="2" charset="-122"/>
              </a:rPr>
              <a:t>包覆</a:t>
            </a:r>
            <a:r>
              <a:rPr lang="en-US" altLang="zh-CN" sz="1600" b="1" dirty="0">
                <a:latin typeface="Calibri" panose="020F0502020204030204" pitchFamily="34" charset="0"/>
                <a:ea typeface="宋体" panose="02010600030101010101" pitchFamily="2" charset="-122"/>
              </a:rPr>
              <a:t>+</a:t>
            </a:r>
            <a:r>
              <a:rPr lang="zh-CN" altLang="en-US" sz="1600" b="1" dirty="0">
                <a:latin typeface="Calibri" panose="020F0502020204030204" pitchFamily="34" charset="0"/>
                <a:ea typeface="宋体" panose="02010600030101010101" pitchFamily="2" charset="-122"/>
              </a:rPr>
              <a:t>开模发泡</a:t>
            </a:r>
            <a:endParaRPr lang="en-US" altLang="zh-CN" sz="1600" b="1" dirty="0">
              <a:latin typeface="Calibri" panose="020F0502020204030204" pitchFamily="34" charset="0"/>
              <a:ea typeface="宋体" panose="02010600030101010101" pitchFamily="2" charset="-122"/>
            </a:endParaRPr>
          </a:p>
        </p:txBody>
      </p:sp>
      <p:pic>
        <p:nvPicPr>
          <p:cNvPr id="17" name="图片 16">
            <a:extLst>
              <a:ext uri="{FF2B5EF4-FFF2-40B4-BE49-F238E27FC236}">
                <a16:creationId xmlns:a16="http://schemas.microsoft.com/office/drawing/2014/main" id="{B65AC771-442E-E023-859C-A04AAEB964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194B9277-1BCC-ED49-67CA-1D97FDFD1537}"/>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66CB166E-C794-2834-4283-705BC3593336}"/>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7083300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32825" y="1389119"/>
            <a:ext cx="6191413" cy="461772"/>
          </a:xfrm>
          <a:prstGeom prst="rect">
            <a:avLst/>
          </a:prstGeom>
          <a:noFill/>
        </p:spPr>
        <p:txBody>
          <a:bodyPr wrap="square" rtlCol="0">
            <a:spAutoFit/>
          </a:bodyPr>
          <a:lstStyle/>
          <a:p>
            <a:r>
              <a:rPr lang="en-US" altLang="zh-CN" dirty="0">
                <a:latin typeface="宋体" panose="02010600030101010101" pitchFamily="2" charset="-122"/>
                <a:ea typeface="宋体" panose="02010600030101010101" pitchFamily="2" charset="-122"/>
                <a:cs typeface="宋体" panose="02010600030101010101" pitchFamily="2" charset="-122"/>
                <a:sym typeface="+mn-ea"/>
              </a:rPr>
              <a:t>8</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、静强度分析</a:t>
            </a:r>
          </a:p>
        </p:txBody>
      </p:sp>
      <p:pic>
        <p:nvPicPr>
          <p:cNvPr id="3" name="Picture 3" descr="02"/>
          <p:cNvPicPr>
            <a:picLocks noChangeAspect="1" noChangeArrowheads="1"/>
          </p:cNvPicPr>
          <p:nvPr>
            <p:custDataLst>
              <p:tags r:id="rId1"/>
            </p:custDataLst>
          </p:nvPr>
        </p:nvPicPr>
        <p:blipFill>
          <a:blip r:embed="rId5"/>
          <a:srcRect/>
          <a:stretch>
            <a:fillRect/>
          </a:stretch>
        </p:blipFill>
        <p:spPr bwMode="auto">
          <a:xfrm>
            <a:off x="1948968" y="2164581"/>
            <a:ext cx="2360212" cy="3307846"/>
          </a:xfrm>
          <a:prstGeom prst="rect">
            <a:avLst/>
          </a:prstGeom>
          <a:noFill/>
          <a:ln w="9525">
            <a:noFill/>
            <a:miter lim="800000"/>
            <a:headEnd/>
            <a:tailEnd/>
          </a:ln>
          <a:effectLst/>
        </p:spPr>
      </p:pic>
      <p:pic>
        <p:nvPicPr>
          <p:cNvPr id="4" name="Picture 2"/>
          <p:cNvPicPr>
            <a:picLocks noChangeAspect="1" noChangeArrowheads="1"/>
          </p:cNvPicPr>
          <p:nvPr>
            <p:custDataLst>
              <p:tags r:id="rId2"/>
            </p:custDataLst>
          </p:nvPr>
        </p:nvPicPr>
        <p:blipFill>
          <a:blip r:embed="rId6"/>
          <a:srcRect/>
          <a:stretch>
            <a:fillRect/>
          </a:stretch>
        </p:blipFill>
        <p:spPr bwMode="auto">
          <a:xfrm>
            <a:off x="4037330" y="2164581"/>
            <a:ext cx="2699141" cy="3312767"/>
          </a:xfrm>
          <a:prstGeom prst="rect">
            <a:avLst/>
          </a:prstGeom>
          <a:noFill/>
          <a:ln w="9525">
            <a:noFill/>
            <a:miter lim="800000"/>
            <a:headEnd/>
            <a:tailEnd/>
          </a:ln>
          <a:effectLst/>
        </p:spPr>
      </p:pic>
      <p:pic>
        <p:nvPicPr>
          <p:cNvPr id="7" name="Picture 3" descr="03"/>
          <p:cNvPicPr>
            <a:picLocks noChangeAspect="1" noChangeArrowheads="1"/>
          </p:cNvPicPr>
          <p:nvPr>
            <p:custDataLst>
              <p:tags r:id="rId3"/>
            </p:custDataLst>
          </p:nvPr>
        </p:nvPicPr>
        <p:blipFill>
          <a:blip r:embed="rId7"/>
          <a:srcRect/>
          <a:stretch>
            <a:fillRect/>
          </a:stretch>
        </p:blipFill>
        <p:spPr bwMode="auto">
          <a:xfrm>
            <a:off x="6979332" y="1554840"/>
            <a:ext cx="2980636" cy="4100509"/>
          </a:xfrm>
          <a:prstGeom prst="rect">
            <a:avLst/>
          </a:prstGeom>
          <a:noFill/>
          <a:ln w="9525" cap="flat" cmpd="sng">
            <a:noFill/>
            <a:bevel/>
          </a:ln>
          <a:effectLst/>
        </p:spPr>
      </p:pic>
      <p:sp>
        <p:nvSpPr>
          <p:cNvPr id="2" name="文本框 17">
            <a:extLst>
              <a:ext uri="{FF2B5EF4-FFF2-40B4-BE49-F238E27FC236}">
                <a16:creationId xmlns:a16="http://schemas.microsoft.com/office/drawing/2014/main" id="{2472187A-0F85-7751-A2A0-0AC963C4FF51}"/>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座椅</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6" name="文本框 15">
            <a:extLst>
              <a:ext uri="{FF2B5EF4-FFF2-40B4-BE49-F238E27FC236}">
                <a16:creationId xmlns:a16="http://schemas.microsoft.com/office/drawing/2014/main" id="{A08ABDDC-EBCE-6BC4-D7CD-E9367D3F73EC}"/>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05</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D0637F0-1A3A-4626-AB0E-52AB43CE7300}"/>
              </a:ext>
            </a:extLst>
          </p:cNvPr>
          <p:cNvPicPr>
            <a:picLocks noChangeAspect="1"/>
          </p:cNvPicPr>
          <p:nvPr/>
        </p:nvPicPr>
        <p:blipFill>
          <a:blip r:embed="rId2"/>
          <a:stretch>
            <a:fillRect/>
          </a:stretch>
        </p:blipFill>
        <p:spPr>
          <a:xfrm>
            <a:off x="190550" y="765498"/>
            <a:ext cx="9556459" cy="5904656"/>
          </a:xfrm>
          <a:prstGeom prst="rect">
            <a:avLst/>
          </a:prstGeom>
        </p:spPr>
      </p:pic>
      <p:pic>
        <p:nvPicPr>
          <p:cNvPr id="6" name="图片 5">
            <a:extLst>
              <a:ext uri="{FF2B5EF4-FFF2-40B4-BE49-F238E27FC236}">
                <a16:creationId xmlns:a16="http://schemas.microsoft.com/office/drawing/2014/main" id="{CB0CA4C1-6F98-4AD9-BAFB-29EF40A4BD88}"/>
              </a:ext>
            </a:extLst>
          </p:cNvPr>
          <p:cNvPicPr>
            <a:picLocks noChangeAspect="1"/>
          </p:cNvPicPr>
          <p:nvPr/>
        </p:nvPicPr>
        <p:blipFill>
          <a:blip r:embed="rId3"/>
          <a:stretch>
            <a:fillRect/>
          </a:stretch>
        </p:blipFill>
        <p:spPr>
          <a:xfrm>
            <a:off x="4968779" y="111089"/>
            <a:ext cx="6790008" cy="670618"/>
          </a:xfrm>
          <a:prstGeom prst="rect">
            <a:avLst/>
          </a:prstGeom>
        </p:spPr>
      </p:pic>
      <p:sp>
        <p:nvSpPr>
          <p:cNvPr id="3" name="文本框 17">
            <a:extLst>
              <a:ext uri="{FF2B5EF4-FFF2-40B4-BE49-F238E27FC236}">
                <a16:creationId xmlns:a16="http://schemas.microsoft.com/office/drawing/2014/main" id="{385B57E7-00B1-AF6A-A41B-6A5AE63C4FC6}"/>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EC41E1CF-F8CD-104E-F593-C536F7BBBC21}"/>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8855776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CCFD60B-80DD-492C-B013-9D74CA6B07DA}"/>
              </a:ext>
            </a:extLst>
          </p:cNvPr>
          <p:cNvPicPr>
            <a:picLocks noChangeAspect="1"/>
          </p:cNvPicPr>
          <p:nvPr/>
        </p:nvPicPr>
        <p:blipFill>
          <a:blip r:embed="rId2"/>
          <a:stretch>
            <a:fillRect/>
          </a:stretch>
        </p:blipFill>
        <p:spPr>
          <a:xfrm>
            <a:off x="262558" y="909514"/>
            <a:ext cx="10225136" cy="5757844"/>
          </a:xfrm>
          <a:prstGeom prst="rect">
            <a:avLst/>
          </a:prstGeom>
        </p:spPr>
      </p:pic>
      <p:pic>
        <p:nvPicPr>
          <p:cNvPr id="8" name="图片 7">
            <a:extLst>
              <a:ext uri="{FF2B5EF4-FFF2-40B4-BE49-F238E27FC236}">
                <a16:creationId xmlns:a16="http://schemas.microsoft.com/office/drawing/2014/main" id="{28BD6528-D318-44F0-A20A-31D391CE673C}"/>
              </a:ext>
            </a:extLst>
          </p:cNvPr>
          <p:cNvPicPr>
            <a:picLocks noChangeAspect="1"/>
          </p:cNvPicPr>
          <p:nvPr/>
        </p:nvPicPr>
        <p:blipFill>
          <a:blip r:embed="rId3"/>
          <a:stretch>
            <a:fillRect/>
          </a:stretch>
        </p:blipFill>
        <p:spPr>
          <a:xfrm>
            <a:off x="5879182" y="189434"/>
            <a:ext cx="5654530" cy="541067"/>
          </a:xfrm>
          <a:prstGeom prst="rect">
            <a:avLst/>
          </a:prstGeom>
        </p:spPr>
      </p:pic>
      <p:sp>
        <p:nvSpPr>
          <p:cNvPr id="3" name="文本框 17">
            <a:extLst>
              <a:ext uri="{FF2B5EF4-FFF2-40B4-BE49-F238E27FC236}">
                <a16:creationId xmlns:a16="http://schemas.microsoft.com/office/drawing/2014/main" id="{9375688E-CEB2-FFB6-6754-8CC02BACDEDA}"/>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4" name="文本框 15">
            <a:extLst>
              <a:ext uri="{FF2B5EF4-FFF2-40B4-BE49-F238E27FC236}">
                <a16:creationId xmlns:a16="http://schemas.microsoft.com/office/drawing/2014/main" id="{AF06A69B-B193-147F-10A2-548E5775CF35}"/>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7701584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8587234-3990-49B6-979B-92851D40953E}"/>
              </a:ext>
            </a:extLst>
          </p:cNvPr>
          <p:cNvPicPr>
            <a:picLocks noChangeAspect="1"/>
          </p:cNvPicPr>
          <p:nvPr/>
        </p:nvPicPr>
        <p:blipFill>
          <a:blip r:embed="rId2"/>
          <a:stretch>
            <a:fillRect/>
          </a:stretch>
        </p:blipFill>
        <p:spPr>
          <a:xfrm>
            <a:off x="262558" y="949269"/>
            <a:ext cx="9001000" cy="5634280"/>
          </a:xfrm>
          <a:prstGeom prst="rect">
            <a:avLst/>
          </a:prstGeom>
        </p:spPr>
      </p:pic>
      <p:pic>
        <p:nvPicPr>
          <p:cNvPr id="7" name="图片 6">
            <a:extLst>
              <a:ext uri="{FF2B5EF4-FFF2-40B4-BE49-F238E27FC236}">
                <a16:creationId xmlns:a16="http://schemas.microsoft.com/office/drawing/2014/main" id="{6863E392-F9BE-4879-9A52-52A89E726F29}"/>
              </a:ext>
            </a:extLst>
          </p:cNvPr>
          <p:cNvPicPr>
            <a:picLocks noChangeAspect="1"/>
          </p:cNvPicPr>
          <p:nvPr/>
        </p:nvPicPr>
        <p:blipFill>
          <a:blip r:embed="rId3"/>
          <a:stretch>
            <a:fillRect/>
          </a:stretch>
        </p:blipFill>
        <p:spPr>
          <a:xfrm>
            <a:off x="5375126" y="-361738"/>
            <a:ext cx="6492803" cy="1044030"/>
          </a:xfrm>
          <a:prstGeom prst="rect">
            <a:avLst/>
          </a:prstGeom>
        </p:spPr>
      </p:pic>
      <p:sp>
        <p:nvSpPr>
          <p:cNvPr id="3" name="文本框 17">
            <a:extLst>
              <a:ext uri="{FF2B5EF4-FFF2-40B4-BE49-F238E27FC236}">
                <a16:creationId xmlns:a16="http://schemas.microsoft.com/office/drawing/2014/main" id="{C68C5837-930A-3A2E-2381-CD4033A03662}"/>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08770F52-AC03-F658-88A1-DFF6D98D7082}"/>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9034912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6F00643-14EA-4ADF-80A7-CC5D2BD2396B}"/>
              </a:ext>
            </a:extLst>
          </p:cNvPr>
          <p:cNvPicPr>
            <a:picLocks noChangeAspect="1"/>
          </p:cNvPicPr>
          <p:nvPr/>
        </p:nvPicPr>
        <p:blipFill>
          <a:blip r:embed="rId2"/>
          <a:stretch>
            <a:fillRect/>
          </a:stretch>
        </p:blipFill>
        <p:spPr>
          <a:xfrm>
            <a:off x="262558" y="765498"/>
            <a:ext cx="10504794" cy="5904656"/>
          </a:xfrm>
          <a:prstGeom prst="rect">
            <a:avLst/>
          </a:prstGeom>
        </p:spPr>
      </p:pic>
      <p:pic>
        <p:nvPicPr>
          <p:cNvPr id="7" name="图片 6">
            <a:extLst>
              <a:ext uri="{FF2B5EF4-FFF2-40B4-BE49-F238E27FC236}">
                <a16:creationId xmlns:a16="http://schemas.microsoft.com/office/drawing/2014/main" id="{491F3661-D489-43A1-8A1E-6D087BAF13E1}"/>
              </a:ext>
            </a:extLst>
          </p:cNvPr>
          <p:cNvPicPr>
            <a:picLocks noChangeAspect="1"/>
          </p:cNvPicPr>
          <p:nvPr/>
        </p:nvPicPr>
        <p:blipFill>
          <a:blip r:embed="rId3"/>
          <a:stretch>
            <a:fillRect/>
          </a:stretch>
        </p:blipFill>
        <p:spPr>
          <a:xfrm>
            <a:off x="5879182" y="160277"/>
            <a:ext cx="5997460" cy="579170"/>
          </a:xfrm>
          <a:prstGeom prst="rect">
            <a:avLst/>
          </a:prstGeom>
        </p:spPr>
      </p:pic>
      <p:sp>
        <p:nvSpPr>
          <p:cNvPr id="3" name="文本框 17">
            <a:extLst>
              <a:ext uri="{FF2B5EF4-FFF2-40B4-BE49-F238E27FC236}">
                <a16:creationId xmlns:a16="http://schemas.microsoft.com/office/drawing/2014/main" id="{83F8ED4E-DF2E-B7A6-B855-91FA34E99AF2}"/>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902E0953-2AA7-800A-604A-F8CA91CC86F1}"/>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209623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BFE9BF6-17BE-4584-90D9-902DDC6FB2CD}"/>
              </a:ext>
            </a:extLst>
          </p:cNvPr>
          <p:cNvPicPr>
            <a:picLocks noChangeAspect="1"/>
          </p:cNvPicPr>
          <p:nvPr/>
        </p:nvPicPr>
        <p:blipFill>
          <a:blip r:embed="rId2"/>
          <a:stretch>
            <a:fillRect/>
          </a:stretch>
        </p:blipFill>
        <p:spPr>
          <a:xfrm>
            <a:off x="262558" y="945458"/>
            <a:ext cx="9505056" cy="5701285"/>
          </a:xfrm>
          <a:prstGeom prst="rect">
            <a:avLst/>
          </a:prstGeom>
        </p:spPr>
      </p:pic>
      <p:pic>
        <p:nvPicPr>
          <p:cNvPr id="7" name="图片 6">
            <a:extLst>
              <a:ext uri="{FF2B5EF4-FFF2-40B4-BE49-F238E27FC236}">
                <a16:creationId xmlns:a16="http://schemas.microsoft.com/office/drawing/2014/main" id="{EFE4BC1C-99E4-46F9-BD2C-A18C49492147}"/>
              </a:ext>
            </a:extLst>
          </p:cNvPr>
          <p:cNvPicPr>
            <a:picLocks noChangeAspect="1"/>
          </p:cNvPicPr>
          <p:nvPr/>
        </p:nvPicPr>
        <p:blipFill>
          <a:blip r:embed="rId3"/>
          <a:stretch>
            <a:fillRect/>
          </a:stretch>
        </p:blipFill>
        <p:spPr>
          <a:xfrm>
            <a:off x="5159102" y="160510"/>
            <a:ext cx="6515665" cy="556308"/>
          </a:xfrm>
          <a:prstGeom prst="rect">
            <a:avLst/>
          </a:prstGeom>
        </p:spPr>
      </p:pic>
      <p:sp>
        <p:nvSpPr>
          <p:cNvPr id="3" name="文本框 17">
            <a:extLst>
              <a:ext uri="{FF2B5EF4-FFF2-40B4-BE49-F238E27FC236}">
                <a16:creationId xmlns:a16="http://schemas.microsoft.com/office/drawing/2014/main" id="{429B1790-E82A-7121-3434-FA1296DD54D2}"/>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BBB74A92-848E-6A91-61F2-3177ABD80205}"/>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40602188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07AEEE7-7123-4376-A14D-AC3F9BFF5B94}"/>
              </a:ext>
            </a:extLst>
          </p:cNvPr>
          <p:cNvPicPr>
            <a:picLocks noChangeAspect="1"/>
          </p:cNvPicPr>
          <p:nvPr/>
        </p:nvPicPr>
        <p:blipFill>
          <a:blip r:embed="rId2"/>
          <a:stretch>
            <a:fillRect/>
          </a:stretch>
        </p:blipFill>
        <p:spPr>
          <a:xfrm>
            <a:off x="262557" y="837506"/>
            <a:ext cx="9504051" cy="5832648"/>
          </a:xfrm>
          <a:prstGeom prst="rect">
            <a:avLst/>
          </a:prstGeom>
        </p:spPr>
      </p:pic>
      <p:pic>
        <p:nvPicPr>
          <p:cNvPr id="7" name="图片 6">
            <a:extLst>
              <a:ext uri="{FF2B5EF4-FFF2-40B4-BE49-F238E27FC236}">
                <a16:creationId xmlns:a16="http://schemas.microsoft.com/office/drawing/2014/main" id="{406DF83E-2F75-4598-80D4-F375388C6B97}"/>
              </a:ext>
            </a:extLst>
          </p:cNvPr>
          <p:cNvPicPr>
            <a:picLocks noChangeAspect="1"/>
          </p:cNvPicPr>
          <p:nvPr/>
        </p:nvPicPr>
        <p:blipFill>
          <a:blip r:embed="rId3"/>
          <a:stretch>
            <a:fillRect/>
          </a:stretch>
        </p:blipFill>
        <p:spPr>
          <a:xfrm>
            <a:off x="5447134" y="134786"/>
            <a:ext cx="6111770" cy="632515"/>
          </a:xfrm>
          <a:prstGeom prst="rect">
            <a:avLst/>
          </a:prstGeom>
        </p:spPr>
      </p:pic>
      <p:sp>
        <p:nvSpPr>
          <p:cNvPr id="3" name="文本框 17">
            <a:extLst>
              <a:ext uri="{FF2B5EF4-FFF2-40B4-BE49-F238E27FC236}">
                <a16:creationId xmlns:a16="http://schemas.microsoft.com/office/drawing/2014/main" id="{567EF1B4-376C-E21B-8AFB-A6220CD97F30}"/>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BBB6DF0B-9176-30C1-57AA-F53C93471387}"/>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55010212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A7808CC-84AF-48A4-8DD2-F7211BE45282}"/>
              </a:ext>
            </a:extLst>
          </p:cNvPr>
          <p:cNvPicPr>
            <a:picLocks noChangeAspect="1"/>
          </p:cNvPicPr>
          <p:nvPr/>
        </p:nvPicPr>
        <p:blipFill>
          <a:blip r:embed="rId2"/>
          <a:stretch>
            <a:fillRect/>
          </a:stretch>
        </p:blipFill>
        <p:spPr>
          <a:xfrm>
            <a:off x="262558" y="981522"/>
            <a:ext cx="9090924" cy="5688632"/>
          </a:xfrm>
          <a:prstGeom prst="rect">
            <a:avLst/>
          </a:prstGeom>
        </p:spPr>
      </p:pic>
      <p:pic>
        <p:nvPicPr>
          <p:cNvPr id="7" name="图片 6">
            <a:extLst>
              <a:ext uri="{FF2B5EF4-FFF2-40B4-BE49-F238E27FC236}">
                <a16:creationId xmlns:a16="http://schemas.microsoft.com/office/drawing/2014/main" id="{54DDDA38-F892-4E92-8A2F-029256A7CF81}"/>
              </a:ext>
            </a:extLst>
          </p:cNvPr>
          <p:cNvPicPr>
            <a:picLocks noChangeAspect="1"/>
          </p:cNvPicPr>
          <p:nvPr/>
        </p:nvPicPr>
        <p:blipFill>
          <a:blip r:embed="rId3"/>
          <a:stretch>
            <a:fillRect/>
          </a:stretch>
        </p:blipFill>
        <p:spPr>
          <a:xfrm>
            <a:off x="5231110" y="125863"/>
            <a:ext cx="6149873" cy="586791"/>
          </a:xfrm>
          <a:prstGeom prst="rect">
            <a:avLst/>
          </a:prstGeom>
        </p:spPr>
      </p:pic>
      <p:sp>
        <p:nvSpPr>
          <p:cNvPr id="3" name="文本框 17">
            <a:extLst>
              <a:ext uri="{FF2B5EF4-FFF2-40B4-BE49-F238E27FC236}">
                <a16:creationId xmlns:a16="http://schemas.microsoft.com/office/drawing/2014/main" id="{79AD12D8-B7B0-1DAF-C352-44DDA4A47B77}"/>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57320E72-38A1-42CB-7F20-42EB129B4C09}"/>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9932893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A12DB9A-A7B2-4EDD-AB7A-8D76CE6B548E}"/>
              </a:ext>
            </a:extLst>
          </p:cNvPr>
          <p:cNvPicPr>
            <a:picLocks noChangeAspect="1"/>
          </p:cNvPicPr>
          <p:nvPr/>
        </p:nvPicPr>
        <p:blipFill>
          <a:blip r:embed="rId2"/>
          <a:stretch>
            <a:fillRect/>
          </a:stretch>
        </p:blipFill>
        <p:spPr>
          <a:xfrm>
            <a:off x="262558" y="837506"/>
            <a:ext cx="10228405" cy="5832648"/>
          </a:xfrm>
          <a:prstGeom prst="rect">
            <a:avLst/>
          </a:prstGeom>
        </p:spPr>
      </p:pic>
      <p:pic>
        <p:nvPicPr>
          <p:cNvPr id="7" name="图片 6">
            <a:extLst>
              <a:ext uri="{FF2B5EF4-FFF2-40B4-BE49-F238E27FC236}">
                <a16:creationId xmlns:a16="http://schemas.microsoft.com/office/drawing/2014/main" id="{3F4C9A3E-F329-4E8D-990B-8D9417E2EDDF}"/>
              </a:ext>
            </a:extLst>
          </p:cNvPr>
          <p:cNvPicPr>
            <a:picLocks noChangeAspect="1"/>
          </p:cNvPicPr>
          <p:nvPr/>
        </p:nvPicPr>
        <p:blipFill>
          <a:blip r:embed="rId3"/>
          <a:stretch>
            <a:fillRect/>
          </a:stretch>
        </p:blipFill>
        <p:spPr>
          <a:xfrm>
            <a:off x="6236321" y="138597"/>
            <a:ext cx="5357324" cy="624894"/>
          </a:xfrm>
          <a:prstGeom prst="rect">
            <a:avLst/>
          </a:prstGeom>
        </p:spPr>
      </p:pic>
      <p:sp>
        <p:nvSpPr>
          <p:cNvPr id="3" name="文本框 17">
            <a:extLst>
              <a:ext uri="{FF2B5EF4-FFF2-40B4-BE49-F238E27FC236}">
                <a16:creationId xmlns:a16="http://schemas.microsoft.com/office/drawing/2014/main" id="{DE6BAC2F-6C67-5013-45D0-4F7A9ADBC495}"/>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74B992CE-36E3-CC14-5F96-18C194BADF90}"/>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13505631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644CD40-CEBA-486A-A24D-DDF4730666A6}"/>
              </a:ext>
            </a:extLst>
          </p:cNvPr>
          <p:cNvPicPr>
            <a:picLocks noChangeAspect="1"/>
          </p:cNvPicPr>
          <p:nvPr/>
        </p:nvPicPr>
        <p:blipFill>
          <a:blip r:embed="rId2"/>
          <a:stretch>
            <a:fillRect/>
          </a:stretch>
        </p:blipFill>
        <p:spPr>
          <a:xfrm>
            <a:off x="262558" y="837506"/>
            <a:ext cx="10361904" cy="5904656"/>
          </a:xfrm>
          <a:prstGeom prst="rect">
            <a:avLst/>
          </a:prstGeom>
        </p:spPr>
      </p:pic>
      <p:pic>
        <p:nvPicPr>
          <p:cNvPr id="9" name="图片 8">
            <a:extLst>
              <a:ext uri="{FF2B5EF4-FFF2-40B4-BE49-F238E27FC236}">
                <a16:creationId xmlns:a16="http://schemas.microsoft.com/office/drawing/2014/main" id="{A25ACCE3-35B5-472B-93D6-7117149166F3}"/>
              </a:ext>
            </a:extLst>
          </p:cNvPr>
          <p:cNvPicPr>
            <a:picLocks noChangeAspect="1"/>
          </p:cNvPicPr>
          <p:nvPr/>
        </p:nvPicPr>
        <p:blipFill>
          <a:blip r:embed="rId3"/>
          <a:stretch>
            <a:fillRect/>
          </a:stretch>
        </p:blipFill>
        <p:spPr>
          <a:xfrm>
            <a:off x="6095206" y="138597"/>
            <a:ext cx="5372566" cy="624894"/>
          </a:xfrm>
          <a:prstGeom prst="rect">
            <a:avLst/>
          </a:prstGeom>
        </p:spPr>
      </p:pic>
      <p:sp>
        <p:nvSpPr>
          <p:cNvPr id="3" name="文本框 17">
            <a:extLst>
              <a:ext uri="{FF2B5EF4-FFF2-40B4-BE49-F238E27FC236}">
                <a16:creationId xmlns:a16="http://schemas.microsoft.com/office/drawing/2014/main" id="{79AA351A-259D-05FB-1A10-2AFAD2EBAA74}"/>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4" name="文本框 15">
            <a:extLst>
              <a:ext uri="{FF2B5EF4-FFF2-40B4-BE49-F238E27FC236}">
                <a16:creationId xmlns:a16="http://schemas.microsoft.com/office/drawing/2014/main" id="{F76A163C-5F34-907E-8660-63104D7C9DE6}"/>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6171132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r>
              <a:rPr kumimoji="0" lang="en-US" altLang="zh-CN" sz="19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rPr>
              <a:t>1·················Qaa1SW2AA</a:t>
            </a:r>
            <a:endParaRPr kumimoji="0" lang="zh-CN" altLang="en-US" sz="19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455246" y="1534770"/>
            <a:ext cx="5040560" cy="75405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红旗</a:t>
            </a:r>
            <a:r>
              <a:rPr lang="en-US" altLang="zh-CN" sz="1600" b="1" dirty="0">
                <a:latin typeface="Calibri" panose="020F0502020204030204" pitchFamily="34" charset="0"/>
                <a:ea typeface="宋体" panose="02010600030101010101" pitchFamily="2" charset="-122"/>
              </a:rPr>
              <a:t>HS5/HS7</a:t>
            </a:r>
            <a:r>
              <a:rPr lang="zh-CN" altLang="en-US" sz="1600" b="1" dirty="0">
                <a:latin typeface="Calibri" panose="020F0502020204030204" pitchFamily="34" charset="0"/>
                <a:ea typeface="宋体" panose="02010600030101010101" pitchFamily="2" charset="-122"/>
              </a:rPr>
              <a:t>立柱低压注塑，自动包边。</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4" name="图片 3"/>
          <p:cNvPicPr>
            <a:picLocks noChangeAspect="1"/>
          </p:cNvPicPr>
          <p:nvPr/>
        </p:nvPicPr>
        <p:blipFill rotWithShape="1">
          <a:blip r:embed="rId2"/>
          <a:srcRect/>
          <a:stretch>
            <a:fillRect/>
          </a:stretch>
        </p:blipFill>
        <p:spPr>
          <a:xfrm>
            <a:off x="4375617" y="4078453"/>
            <a:ext cx="2520280" cy="1367592"/>
          </a:xfrm>
          <a:prstGeom prst="rect">
            <a:avLst/>
          </a:prstGeom>
        </p:spPr>
      </p:pic>
      <p:pic>
        <p:nvPicPr>
          <p:cNvPr id="6" name="图片 5"/>
          <p:cNvPicPr>
            <a:picLocks noChangeAspect="1"/>
          </p:cNvPicPr>
          <p:nvPr/>
        </p:nvPicPr>
        <p:blipFill>
          <a:blip r:embed="rId3"/>
          <a:stretch>
            <a:fillRect/>
          </a:stretch>
        </p:blipFill>
        <p:spPr>
          <a:xfrm>
            <a:off x="238027" y="1682479"/>
            <a:ext cx="2278782" cy="1709087"/>
          </a:xfrm>
          <a:prstGeom prst="rect">
            <a:avLst/>
          </a:prstGeom>
        </p:spPr>
      </p:pic>
      <p:pic>
        <p:nvPicPr>
          <p:cNvPr id="8" name="图片 7"/>
          <p:cNvPicPr>
            <a:picLocks noChangeAspect="1"/>
          </p:cNvPicPr>
          <p:nvPr/>
        </p:nvPicPr>
        <p:blipFill>
          <a:blip r:embed="rId4"/>
          <a:stretch>
            <a:fillRect/>
          </a:stretch>
        </p:blipFill>
        <p:spPr>
          <a:xfrm>
            <a:off x="2782838" y="1713699"/>
            <a:ext cx="2852919" cy="1259781"/>
          </a:xfrm>
          <a:prstGeom prst="rect">
            <a:avLst/>
          </a:prstGeom>
        </p:spPr>
      </p:pic>
      <p:pic>
        <p:nvPicPr>
          <p:cNvPr id="3" name="图片 2"/>
          <p:cNvPicPr>
            <a:picLocks noChangeAspect="1"/>
          </p:cNvPicPr>
          <p:nvPr/>
        </p:nvPicPr>
        <p:blipFill rotWithShape="1">
          <a:blip r:embed="rId5"/>
          <a:srcRect/>
          <a:stretch>
            <a:fillRect/>
          </a:stretch>
        </p:blipFill>
        <p:spPr>
          <a:xfrm>
            <a:off x="1377418" y="4070788"/>
            <a:ext cx="2520280" cy="1375257"/>
          </a:xfrm>
          <a:prstGeom prst="rect">
            <a:avLst/>
          </a:prstGeom>
        </p:spPr>
      </p:pic>
      <p:pic>
        <p:nvPicPr>
          <p:cNvPr id="11" name="图片 10">
            <a:extLst>
              <a:ext uri="{FF2B5EF4-FFF2-40B4-BE49-F238E27FC236}">
                <a16:creationId xmlns:a16="http://schemas.microsoft.com/office/drawing/2014/main" id="{4915D054-43A6-8A46-E00E-CE6B8563B8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B4DC40B6-4F5A-4768-3662-D34C0E345A7A}"/>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5" name="文本框 15">
            <a:extLst>
              <a:ext uri="{FF2B5EF4-FFF2-40B4-BE49-F238E27FC236}">
                <a16:creationId xmlns:a16="http://schemas.microsoft.com/office/drawing/2014/main" id="{C809B54E-7474-AFE7-603E-97BF80B3FA38}"/>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42782827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10ABC8B-64CC-482D-B12A-01566303FF12}"/>
              </a:ext>
            </a:extLst>
          </p:cNvPr>
          <p:cNvPicPr>
            <a:picLocks noChangeAspect="1"/>
          </p:cNvPicPr>
          <p:nvPr/>
        </p:nvPicPr>
        <p:blipFill>
          <a:blip r:embed="rId2"/>
          <a:stretch>
            <a:fillRect/>
          </a:stretch>
        </p:blipFill>
        <p:spPr>
          <a:xfrm>
            <a:off x="262558" y="837506"/>
            <a:ext cx="10053352" cy="5904656"/>
          </a:xfrm>
          <a:prstGeom prst="rect">
            <a:avLst/>
          </a:prstGeom>
        </p:spPr>
      </p:pic>
      <p:pic>
        <p:nvPicPr>
          <p:cNvPr id="7" name="图片 6">
            <a:extLst>
              <a:ext uri="{FF2B5EF4-FFF2-40B4-BE49-F238E27FC236}">
                <a16:creationId xmlns:a16="http://schemas.microsoft.com/office/drawing/2014/main" id="{EEA6AC81-99CB-43F2-A493-D2274410E1E2}"/>
              </a:ext>
            </a:extLst>
          </p:cNvPr>
          <p:cNvPicPr>
            <a:picLocks noChangeAspect="1"/>
          </p:cNvPicPr>
          <p:nvPr/>
        </p:nvPicPr>
        <p:blipFill>
          <a:blip r:embed="rId3"/>
          <a:stretch>
            <a:fillRect/>
          </a:stretch>
        </p:blipFill>
        <p:spPr>
          <a:xfrm>
            <a:off x="5807174" y="117426"/>
            <a:ext cx="5608806" cy="586791"/>
          </a:xfrm>
          <a:prstGeom prst="rect">
            <a:avLst/>
          </a:prstGeom>
        </p:spPr>
      </p:pic>
      <p:sp>
        <p:nvSpPr>
          <p:cNvPr id="3" name="文本框 17">
            <a:extLst>
              <a:ext uri="{FF2B5EF4-FFF2-40B4-BE49-F238E27FC236}">
                <a16:creationId xmlns:a16="http://schemas.microsoft.com/office/drawing/2014/main" id="{A0E12B08-C094-E6AA-83E2-8A8EE8DF377F}"/>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CCCD9C40-07A5-C816-11F4-A95220566C54}"/>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5195482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C457D85-A5DA-4838-9407-0FDFF6DA6A67}"/>
              </a:ext>
            </a:extLst>
          </p:cNvPr>
          <p:cNvPicPr>
            <a:picLocks noChangeAspect="1"/>
          </p:cNvPicPr>
          <p:nvPr/>
        </p:nvPicPr>
        <p:blipFill>
          <a:blip r:embed="rId2"/>
          <a:stretch>
            <a:fillRect/>
          </a:stretch>
        </p:blipFill>
        <p:spPr>
          <a:xfrm>
            <a:off x="262558" y="878322"/>
            <a:ext cx="11094946" cy="5791832"/>
          </a:xfrm>
          <a:prstGeom prst="rect">
            <a:avLst/>
          </a:prstGeom>
        </p:spPr>
      </p:pic>
      <p:pic>
        <p:nvPicPr>
          <p:cNvPr id="7" name="图片 6">
            <a:extLst>
              <a:ext uri="{FF2B5EF4-FFF2-40B4-BE49-F238E27FC236}">
                <a16:creationId xmlns:a16="http://schemas.microsoft.com/office/drawing/2014/main" id="{BB28B2BC-CA8F-464D-86B9-2AE959C1A3EF}"/>
              </a:ext>
            </a:extLst>
          </p:cNvPr>
          <p:cNvPicPr>
            <a:picLocks noChangeAspect="1"/>
          </p:cNvPicPr>
          <p:nvPr/>
        </p:nvPicPr>
        <p:blipFill>
          <a:blip r:embed="rId3"/>
          <a:stretch>
            <a:fillRect/>
          </a:stretch>
        </p:blipFill>
        <p:spPr>
          <a:xfrm>
            <a:off x="5663158" y="179208"/>
            <a:ext cx="6066046" cy="533446"/>
          </a:xfrm>
          <a:prstGeom prst="rect">
            <a:avLst/>
          </a:prstGeom>
        </p:spPr>
      </p:pic>
      <p:sp>
        <p:nvSpPr>
          <p:cNvPr id="3" name="文本框 17">
            <a:extLst>
              <a:ext uri="{FF2B5EF4-FFF2-40B4-BE49-F238E27FC236}">
                <a16:creationId xmlns:a16="http://schemas.microsoft.com/office/drawing/2014/main" id="{DC0AD110-7AF1-188E-9266-00E88CDC4282}"/>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31CF1221-BE3B-01B6-7DF3-916DB44E9F5A}"/>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8396248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63171F7-828A-42B6-BE92-50DAF4DD99AD}"/>
              </a:ext>
            </a:extLst>
          </p:cNvPr>
          <p:cNvPicPr>
            <a:picLocks noChangeAspect="1"/>
          </p:cNvPicPr>
          <p:nvPr/>
        </p:nvPicPr>
        <p:blipFill>
          <a:blip r:embed="rId2"/>
          <a:stretch>
            <a:fillRect/>
          </a:stretch>
        </p:blipFill>
        <p:spPr>
          <a:xfrm>
            <a:off x="262558" y="837506"/>
            <a:ext cx="9548534" cy="5832648"/>
          </a:xfrm>
          <a:prstGeom prst="rect">
            <a:avLst/>
          </a:prstGeom>
        </p:spPr>
      </p:pic>
      <p:pic>
        <p:nvPicPr>
          <p:cNvPr id="7" name="图片 6">
            <a:extLst>
              <a:ext uri="{FF2B5EF4-FFF2-40B4-BE49-F238E27FC236}">
                <a16:creationId xmlns:a16="http://schemas.microsoft.com/office/drawing/2014/main" id="{EF6881E9-A817-4ECF-8644-A9C6C966BC15}"/>
              </a:ext>
            </a:extLst>
          </p:cNvPr>
          <p:cNvPicPr>
            <a:picLocks noChangeAspect="1"/>
          </p:cNvPicPr>
          <p:nvPr/>
        </p:nvPicPr>
        <p:blipFill>
          <a:blip r:embed="rId3"/>
          <a:stretch>
            <a:fillRect/>
          </a:stretch>
        </p:blipFill>
        <p:spPr>
          <a:xfrm>
            <a:off x="6455246" y="156346"/>
            <a:ext cx="5235394" cy="556308"/>
          </a:xfrm>
          <a:prstGeom prst="rect">
            <a:avLst/>
          </a:prstGeom>
        </p:spPr>
      </p:pic>
      <p:sp>
        <p:nvSpPr>
          <p:cNvPr id="3" name="文本框 17">
            <a:extLst>
              <a:ext uri="{FF2B5EF4-FFF2-40B4-BE49-F238E27FC236}">
                <a16:creationId xmlns:a16="http://schemas.microsoft.com/office/drawing/2014/main" id="{6B68FB79-7BD0-0DAD-5FB8-CE58C59C206F}"/>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D5D4944E-2F63-BFEB-4880-76279934F756}"/>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1496558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3683D8B-F1E1-4999-B0F3-B61C65F46E9D}"/>
              </a:ext>
            </a:extLst>
          </p:cNvPr>
          <p:cNvPicPr>
            <a:picLocks noChangeAspect="1"/>
          </p:cNvPicPr>
          <p:nvPr/>
        </p:nvPicPr>
        <p:blipFill>
          <a:blip r:embed="rId2"/>
          <a:stretch>
            <a:fillRect/>
          </a:stretch>
        </p:blipFill>
        <p:spPr>
          <a:xfrm>
            <a:off x="262557" y="909514"/>
            <a:ext cx="9848223" cy="5760640"/>
          </a:xfrm>
          <a:prstGeom prst="rect">
            <a:avLst/>
          </a:prstGeom>
        </p:spPr>
      </p:pic>
      <p:pic>
        <p:nvPicPr>
          <p:cNvPr id="7" name="图片 6">
            <a:extLst>
              <a:ext uri="{FF2B5EF4-FFF2-40B4-BE49-F238E27FC236}">
                <a16:creationId xmlns:a16="http://schemas.microsoft.com/office/drawing/2014/main" id="{4B2D2ED6-3895-40F5-BE74-653C3C58EFC2}"/>
              </a:ext>
            </a:extLst>
          </p:cNvPr>
          <p:cNvPicPr>
            <a:picLocks noChangeAspect="1"/>
          </p:cNvPicPr>
          <p:nvPr/>
        </p:nvPicPr>
        <p:blipFill>
          <a:blip r:embed="rId3"/>
          <a:stretch>
            <a:fillRect/>
          </a:stretch>
        </p:blipFill>
        <p:spPr>
          <a:xfrm>
            <a:off x="5735166" y="168799"/>
            <a:ext cx="5654530" cy="495343"/>
          </a:xfrm>
          <a:prstGeom prst="rect">
            <a:avLst/>
          </a:prstGeom>
        </p:spPr>
      </p:pic>
      <p:sp>
        <p:nvSpPr>
          <p:cNvPr id="3" name="文本框 17">
            <a:extLst>
              <a:ext uri="{FF2B5EF4-FFF2-40B4-BE49-F238E27FC236}">
                <a16:creationId xmlns:a16="http://schemas.microsoft.com/office/drawing/2014/main" id="{381BFA90-9131-D9BC-1C2A-416B055BCA61}"/>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D978F700-C6FE-A944-DEE0-D5401549DA20}"/>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732097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843B7F6-0D86-49D3-B85A-5692D7F7D846}"/>
              </a:ext>
            </a:extLst>
          </p:cNvPr>
          <p:cNvPicPr>
            <a:picLocks noChangeAspect="1"/>
          </p:cNvPicPr>
          <p:nvPr/>
        </p:nvPicPr>
        <p:blipFill>
          <a:blip r:embed="rId2"/>
          <a:stretch>
            <a:fillRect/>
          </a:stretch>
        </p:blipFill>
        <p:spPr>
          <a:xfrm>
            <a:off x="334566" y="837506"/>
            <a:ext cx="11172637" cy="5688632"/>
          </a:xfrm>
          <a:prstGeom prst="rect">
            <a:avLst/>
          </a:prstGeom>
        </p:spPr>
      </p:pic>
      <p:pic>
        <p:nvPicPr>
          <p:cNvPr id="7" name="图片 6">
            <a:extLst>
              <a:ext uri="{FF2B5EF4-FFF2-40B4-BE49-F238E27FC236}">
                <a16:creationId xmlns:a16="http://schemas.microsoft.com/office/drawing/2014/main" id="{F143B76A-4ACB-4FBF-9746-0567B1FAF715}"/>
              </a:ext>
            </a:extLst>
          </p:cNvPr>
          <p:cNvPicPr>
            <a:picLocks noChangeAspect="1"/>
          </p:cNvPicPr>
          <p:nvPr/>
        </p:nvPicPr>
        <p:blipFill>
          <a:blip r:embed="rId3"/>
          <a:stretch>
            <a:fillRect/>
          </a:stretch>
        </p:blipFill>
        <p:spPr>
          <a:xfrm>
            <a:off x="6242886" y="241929"/>
            <a:ext cx="5227773" cy="472481"/>
          </a:xfrm>
          <a:prstGeom prst="rect">
            <a:avLst/>
          </a:prstGeom>
        </p:spPr>
      </p:pic>
      <p:sp>
        <p:nvSpPr>
          <p:cNvPr id="3" name="文本框 17">
            <a:extLst>
              <a:ext uri="{FF2B5EF4-FFF2-40B4-BE49-F238E27FC236}">
                <a16:creationId xmlns:a16="http://schemas.microsoft.com/office/drawing/2014/main" id="{2395D452-393A-795B-13C8-F0983A8A65E9}"/>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43986FFB-7955-B18A-C710-40021D404C7B}"/>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7541146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809A982-8F35-4FB1-A9AB-2A8579EF25E3}"/>
              </a:ext>
            </a:extLst>
          </p:cNvPr>
          <p:cNvPicPr>
            <a:picLocks noChangeAspect="1"/>
          </p:cNvPicPr>
          <p:nvPr/>
        </p:nvPicPr>
        <p:blipFill>
          <a:blip r:embed="rId2"/>
          <a:stretch>
            <a:fillRect/>
          </a:stretch>
        </p:blipFill>
        <p:spPr>
          <a:xfrm>
            <a:off x="262558" y="731214"/>
            <a:ext cx="10492974" cy="5866932"/>
          </a:xfrm>
          <a:prstGeom prst="rect">
            <a:avLst/>
          </a:prstGeom>
        </p:spPr>
      </p:pic>
      <p:pic>
        <p:nvPicPr>
          <p:cNvPr id="7" name="图片 6">
            <a:extLst>
              <a:ext uri="{FF2B5EF4-FFF2-40B4-BE49-F238E27FC236}">
                <a16:creationId xmlns:a16="http://schemas.microsoft.com/office/drawing/2014/main" id="{F3066269-8A40-4FD3-A09D-A3CD945B411F}"/>
              </a:ext>
            </a:extLst>
          </p:cNvPr>
          <p:cNvPicPr>
            <a:picLocks noChangeAspect="1"/>
          </p:cNvPicPr>
          <p:nvPr/>
        </p:nvPicPr>
        <p:blipFill>
          <a:blip r:embed="rId3"/>
          <a:stretch>
            <a:fillRect/>
          </a:stretch>
        </p:blipFill>
        <p:spPr>
          <a:xfrm>
            <a:off x="6095206" y="239534"/>
            <a:ext cx="5387807" cy="396274"/>
          </a:xfrm>
          <a:prstGeom prst="rect">
            <a:avLst/>
          </a:prstGeom>
        </p:spPr>
      </p:pic>
      <p:sp>
        <p:nvSpPr>
          <p:cNvPr id="3" name="文本框 17">
            <a:extLst>
              <a:ext uri="{FF2B5EF4-FFF2-40B4-BE49-F238E27FC236}">
                <a16:creationId xmlns:a16="http://schemas.microsoft.com/office/drawing/2014/main" id="{E3F9950F-2523-81F7-E952-9F5A35ADA4E0}"/>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2D989CBC-C5FC-B548-5740-45768C2E22AB}"/>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3924359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2B1AC08-EEEB-4831-9966-69DD9CE8739D}"/>
              </a:ext>
            </a:extLst>
          </p:cNvPr>
          <p:cNvPicPr>
            <a:picLocks noChangeAspect="1"/>
          </p:cNvPicPr>
          <p:nvPr/>
        </p:nvPicPr>
        <p:blipFill>
          <a:blip r:embed="rId2"/>
          <a:stretch>
            <a:fillRect/>
          </a:stretch>
        </p:blipFill>
        <p:spPr>
          <a:xfrm>
            <a:off x="262558" y="837506"/>
            <a:ext cx="9721080" cy="5832648"/>
          </a:xfrm>
          <a:prstGeom prst="rect">
            <a:avLst/>
          </a:prstGeom>
        </p:spPr>
      </p:pic>
      <p:pic>
        <p:nvPicPr>
          <p:cNvPr id="7" name="图片 6">
            <a:extLst>
              <a:ext uri="{FF2B5EF4-FFF2-40B4-BE49-F238E27FC236}">
                <a16:creationId xmlns:a16="http://schemas.microsoft.com/office/drawing/2014/main" id="{44014A09-58AE-42E6-9DF9-E2182CF0D049}"/>
              </a:ext>
            </a:extLst>
          </p:cNvPr>
          <p:cNvPicPr>
            <a:picLocks noChangeAspect="1"/>
          </p:cNvPicPr>
          <p:nvPr/>
        </p:nvPicPr>
        <p:blipFill>
          <a:blip r:embed="rId3"/>
          <a:stretch>
            <a:fillRect/>
          </a:stretch>
        </p:blipFill>
        <p:spPr>
          <a:xfrm>
            <a:off x="6242886" y="163966"/>
            <a:ext cx="5052498" cy="548688"/>
          </a:xfrm>
          <a:prstGeom prst="rect">
            <a:avLst/>
          </a:prstGeom>
        </p:spPr>
      </p:pic>
      <p:sp>
        <p:nvSpPr>
          <p:cNvPr id="3" name="文本框 17">
            <a:extLst>
              <a:ext uri="{FF2B5EF4-FFF2-40B4-BE49-F238E27FC236}">
                <a16:creationId xmlns:a16="http://schemas.microsoft.com/office/drawing/2014/main" id="{A776FC4A-F8D9-D85B-D9C4-5A75B6CBBE3E}"/>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9CDDB333-A26F-113D-75D2-2D5DD49D90B7}"/>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362233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45637B7-10C2-4B9A-9CDB-98545EBFA896}"/>
              </a:ext>
            </a:extLst>
          </p:cNvPr>
          <p:cNvPicPr>
            <a:picLocks noChangeAspect="1"/>
          </p:cNvPicPr>
          <p:nvPr/>
        </p:nvPicPr>
        <p:blipFill>
          <a:blip r:embed="rId2"/>
          <a:stretch>
            <a:fillRect/>
          </a:stretch>
        </p:blipFill>
        <p:spPr>
          <a:xfrm>
            <a:off x="262558" y="909514"/>
            <a:ext cx="9508272" cy="5688632"/>
          </a:xfrm>
          <a:prstGeom prst="rect">
            <a:avLst/>
          </a:prstGeom>
        </p:spPr>
      </p:pic>
      <p:pic>
        <p:nvPicPr>
          <p:cNvPr id="7" name="图片 6">
            <a:extLst>
              <a:ext uri="{FF2B5EF4-FFF2-40B4-BE49-F238E27FC236}">
                <a16:creationId xmlns:a16="http://schemas.microsoft.com/office/drawing/2014/main" id="{6E389C59-7E5F-467C-BA5C-F40C8AA9D944}"/>
              </a:ext>
            </a:extLst>
          </p:cNvPr>
          <p:cNvPicPr>
            <a:picLocks noChangeAspect="1"/>
          </p:cNvPicPr>
          <p:nvPr/>
        </p:nvPicPr>
        <p:blipFill>
          <a:blip r:embed="rId3"/>
          <a:stretch>
            <a:fillRect/>
          </a:stretch>
        </p:blipFill>
        <p:spPr>
          <a:xfrm>
            <a:off x="6233708" y="135019"/>
            <a:ext cx="5319221" cy="556308"/>
          </a:xfrm>
          <a:prstGeom prst="rect">
            <a:avLst/>
          </a:prstGeom>
        </p:spPr>
      </p:pic>
      <p:sp>
        <p:nvSpPr>
          <p:cNvPr id="3" name="文本框 17">
            <a:extLst>
              <a:ext uri="{FF2B5EF4-FFF2-40B4-BE49-F238E27FC236}">
                <a16:creationId xmlns:a16="http://schemas.microsoft.com/office/drawing/2014/main" id="{13F250D4-6B94-0CD6-4CDB-239F5E42EAB3}"/>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D5919903-D82E-A762-0CA4-D813B3F02F28}"/>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2136132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06AA716-28EC-4426-8773-7B432D3F9AEA}"/>
              </a:ext>
            </a:extLst>
          </p:cNvPr>
          <p:cNvPicPr>
            <a:picLocks noChangeAspect="1"/>
          </p:cNvPicPr>
          <p:nvPr/>
        </p:nvPicPr>
        <p:blipFill>
          <a:blip r:embed="rId2"/>
          <a:stretch>
            <a:fillRect/>
          </a:stretch>
        </p:blipFill>
        <p:spPr>
          <a:xfrm>
            <a:off x="262558" y="767899"/>
            <a:ext cx="9433048" cy="5974263"/>
          </a:xfrm>
          <a:prstGeom prst="rect">
            <a:avLst/>
          </a:prstGeom>
        </p:spPr>
      </p:pic>
      <p:pic>
        <p:nvPicPr>
          <p:cNvPr id="7" name="图片 6">
            <a:extLst>
              <a:ext uri="{FF2B5EF4-FFF2-40B4-BE49-F238E27FC236}">
                <a16:creationId xmlns:a16="http://schemas.microsoft.com/office/drawing/2014/main" id="{4690C957-9671-49DE-B105-42C45BC7B933}"/>
              </a:ext>
            </a:extLst>
          </p:cNvPr>
          <p:cNvPicPr>
            <a:picLocks noChangeAspect="1"/>
          </p:cNvPicPr>
          <p:nvPr/>
        </p:nvPicPr>
        <p:blipFill>
          <a:blip r:embed="rId3"/>
          <a:stretch>
            <a:fillRect/>
          </a:stretch>
        </p:blipFill>
        <p:spPr>
          <a:xfrm>
            <a:off x="6455246" y="117426"/>
            <a:ext cx="5159187" cy="579170"/>
          </a:xfrm>
          <a:prstGeom prst="rect">
            <a:avLst/>
          </a:prstGeom>
        </p:spPr>
      </p:pic>
      <p:sp>
        <p:nvSpPr>
          <p:cNvPr id="3" name="文本框 17">
            <a:extLst>
              <a:ext uri="{FF2B5EF4-FFF2-40B4-BE49-F238E27FC236}">
                <a16:creationId xmlns:a16="http://schemas.microsoft.com/office/drawing/2014/main" id="{9C6B8C7C-3DE4-E685-5BC7-253F387FC50C}"/>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7C4E396A-F5DB-063A-F8C4-AB05946BC095}"/>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2122003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3D78BC1-49B0-4FD7-ABD7-46ACAFDAB11C}"/>
              </a:ext>
            </a:extLst>
          </p:cNvPr>
          <p:cNvPicPr>
            <a:picLocks noChangeAspect="1"/>
          </p:cNvPicPr>
          <p:nvPr/>
        </p:nvPicPr>
        <p:blipFill>
          <a:blip r:embed="rId2"/>
          <a:stretch>
            <a:fillRect/>
          </a:stretch>
        </p:blipFill>
        <p:spPr>
          <a:xfrm>
            <a:off x="262558" y="909514"/>
            <a:ext cx="9299956" cy="5616624"/>
          </a:xfrm>
          <a:prstGeom prst="rect">
            <a:avLst/>
          </a:prstGeom>
        </p:spPr>
      </p:pic>
      <p:pic>
        <p:nvPicPr>
          <p:cNvPr id="7" name="图片 6">
            <a:extLst>
              <a:ext uri="{FF2B5EF4-FFF2-40B4-BE49-F238E27FC236}">
                <a16:creationId xmlns:a16="http://schemas.microsoft.com/office/drawing/2014/main" id="{C2972D33-75B3-4E5F-A569-374A2F96EC97}"/>
              </a:ext>
            </a:extLst>
          </p:cNvPr>
          <p:cNvPicPr>
            <a:picLocks noChangeAspect="1"/>
          </p:cNvPicPr>
          <p:nvPr/>
        </p:nvPicPr>
        <p:blipFill>
          <a:blip r:embed="rId3"/>
          <a:stretch>
            <a:fillRect/>
          </a:stretch>
        </p:blipFill>
        <p:spPr>
          <a:xfrm>
            <a:off x="6095206" y="194449"/>
            <a:ext cx="5029636" cy="518205"/>
          </a:xfrm>
          <a:prstGeom prst="rect">
            <a:avLst/>
          </a:prstGeom>
        </p:spPr>
      </p:pic>
      <p:sp>
        <p:nvSpPr>
          <p:cNvPr id="3" name="文本框 17">
            <a:extLst>
              <a:ext uri="{FF2B5EF4-FFF2-40B4-BE49-F238E27FC236}">
                <a16:creationId xmlns:a16="http://schemas.microsoft.com/office/drawing/2014/main" id="{B9101F7D-263E-5A9A-6842-7412B1CB5A80}"/>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A8BC095B-0D3D-2188-D09D-3DB676EF5624}"/>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2442749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6109169" y="1534770"/>
            <a:ext cx="5386637" cy="149271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沃尔沃</a:t>
            </a:r>
            <a:r>
              <a:rPr lang="en-US" altLang="zh-CN" sz="1600" b="1" dirty="0">
                <a:latin typeface="Calibri" panose="020F0502020204030204" pitchFamily="34" charset="0"/>
                <a:ea typeface="宋体" panose="02010600030101010101" pitchFamily="2" charset="-122"/>
              </a:rPr>
              <a:t>S90 </a:t>
            </a:r>
            <a:r>
              <a:rPr lang="en-US" altLang="zh-CN" sz="1600" b="1" dirty="0" err="1">
                <a:latin typeface="Calibri" panose="020F0502020204030204" pitchFamily="34" charset="0"/>
                <a:ea typeface="宋体" panose="02010600030101010101" pitchFamily="2" charset="-122"/>
              </a:rPr>
              <a:t>Cookpit</a:t>
            </a: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国产化，主副仪表板设计工艺布局，投产支持直至量产。</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a:t>
            </a:r>
            <a:r>
              <a:rPr lang="en-US" altLang="zh-CN" sz="1600" b="1" dirty="0">
                <a:latin typeface="Calibri" panose="020F0502020204030204" pitchFamily="34" charset="0"/>
                <a:ea typeface="宋体" panose="02010600030101010101" pitchFamily="2" charset="-122"/>
              </a:rPr>
              <a:t>PU</a:t>
            </a:r>
            <a:r>
              <a:rPr lang="zh-CN" altLang="en-US" sz="1600" b="1" dirty="0">
                <a:latin typeface="Calibri" panose="020F0502020204030204" pitchFamily="34" charset="0"/>
                <a:ea typeface="宋体" panose="02010600030101010101" pitchFamily="2" charset="-122"/>
              </a:rPr>
              <a:t>喷涂，装饰板采用实木工艺及嵌铝注塑。</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副仪表板采用高光漆及手工包覆工艺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3" name="图片 12"/>
          <p:cNvPicPr>
            <a:picLocks noChangeAspect="1"/>
          </p:cNvPicPr>
          <p:nvPr/>
        </p:nvPicPr>
        <p:blipFill>
          <a:blip r:embed="rId2"/>
          <a:stretch>
            <a:fillRect/>
          </a:stretch>
        </p:blipFill>
        <p:spPr>
          <a:xfrm>
            <a:off x="204880" y="3705323"/>
            <a:ext cx="3742185" cy="1868408"/>
          </a:xfrm>
          <a:prstGeom prst="rect">
            <a:avLst/>
          </a:prstGeom>
        </p:spPr>
      </p:pic>
      <p:pic>
        <p:nvPicPr>
          <p:cNvPr id="14" name="图片 13"/>
          <p:cNvPicPr>
            <a:picLocks noChangeAspect="1"/>
          </p:cNvPicPr>
          <p:nvPr/>
        </p:nvPicPr>
        <p:blipFill>
          <a:blip r:embed="rId3"/>
          <a:stretch>
            <a:fillRect/>
          </a:stretch>
        </p:blipFill>
        <p:spPr>
          <a:xfrm>
            <a:off x="195964" y="1534770"/>
            <a:ext cx="2658882" cy="1994162"/>
          </a:xfrm>
          <a:prstGeom prst="rect">
            <a:avLst/>
          </a:prstGeom>
        </p:spPr>
      </p:pic>
      <p:pic>
        <p:nvPicPr>
          <p:cNvPr id="15" name="图片 14"/>
          <p:cNvPicPr>
            <a:picLocks noChangeAspect="1"/>
          </p:cNvPicPr>
          <p:nvPr/>
        </p:nvPicPr>
        <p:blipFill>
          <a:blip r:embed="rId4"/>
          <a:stretch>
            <a:fillRect/>
          </a:stretch>
        </p:blipFill>
        <p:spPr>
          <a:xfrm>
            <a:off x="3253937" y="1508471"/>
            <a:ext cx="2741589" cy="1921323"/>
          </a:xfrm>
          <a:prstGeom prst="rect">
            <a:avLst/>
          </a:prstGeom>
        </p:spPr>
      </p:pic>
      <p:pic>
        <p:nvPicPr>
          <p:cNvPr id="11" name="图片 10">
            <a:extLst>
              <a:ext uri="{FF2B5EF4-FFF2-40B4-BE49-F238E27FC236}">
                <a16:creationId xmlns:a16="http://schemas.microsoft.com/office/drawing/2014/main" id="{1FCE7E41-F5B7-8F78-AAB8-00B8266379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614AE902-34E7-DA01-3CC8-766172638D07}"/>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B605D6C4-4527-6B41-90CF-21E90B82F831}"/>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6774016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471EEA6-CEFE-4E8D-B1A8-1AF670F2BE65}"/>
              </a:ext>
            </a:extLst>
          </p:cNvPr>
          <p:cNvPicPr>
            <a:picLocks noChangeAspect="1"/>
          </p:cNvPicPr>
          <p:nvPr/>
        </p:nvPicPr>
        <p:blipFill>
          <a:blip r:embed="rId2"/>
          <a:stretch>
            <a:fillRect/>
          </a:stretch>
        </p:blipFill>
        <p:spPr>
          <a:xfrm>
            <a:off x="262558" y="712654"/>
            <a:ext cx="10231358" cy="5957500"/>
          </a:xfrm>
          <a:prstGeom prst="rect">
            <a:avLst/>
          </a:prstGeom>
        </p:spPr>
      </p:pic>
      <p:pic>
        <p:nvPicPr>
          <p:cNvPr id="7" name="图片 6">
            <a:extLst>
              <a:ext uri="{FF2B5EF4-FFF2-40B4-BE49-F238E27FC236}">
                <a16:creationId xmlns:a16="http://schemas.microsoft.com/office/drawing/2014/main" id="{1B69CDD9-8D43-47D1-8252-80EA6C4D4804}"/>
              </a:ext>
            </a:extLst>
          </p:cNvPr>
          <p:cNvPicPr>
            <a:picLocks noChangeAspect="1"/>
          </p:cNvPicPr>
          <p:nvPr/>
        </p:nvPicPr>
        <p:blipFill>
          <a:blip r:embed="rId3"/>
          <a:stretch>
            <a:fillRect/>
          </a:stretch>
        </p:blipFill>
        <p:spPr>
          <a:xfrm>
            <a:off x="6527254" y="133484"/>
            <a:ext cx="4801016" cy="579170"/>
          </a:xfrm>
          <a:prstGeom prst="rect">
            <a:avLst/>
          </a:prstGeom>
        </p:spPr>
      </p:pic>
      <p:sp>
        <p:nvSpPr>
          <p:cNvPr id="3" name="文本框 17">
            <a:extLst>
              <a:ext uri="{FF2B5EF4-FFF2-40B4-BE49-F238E27FC236}">
                <a16:creationId xmlns:a16="http://schemas.microsoft.com/office/drawing/2014/main" id="{872C5136-C441-8861-0226-FA603219CE69}"/>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7D5121CA-2165-801A-7479-77B7A5588E2D}"/>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3687663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BC4CD65-5E9F-4852-9EB2-F2903BA3B7C1}"/>
              </a:ext>
            </a:extLst>
          </p:cNvPr>
          <p:cNvPicPr>
            <a:picLocks noChangeAspect="1"/>
          </p:cNvPicPr>
          <p:nvPr/>
        </p:nvPicPr>
        <p:blipFill>
          <a:blip r:embed="rId2"/>
          <a:stretch>
            <a:fillRect/>
          </a:stretch>
        </p:blipFill>
        <p:spPr>
          <a:xfrm>
            <a:off x="262558" y="837506"/>
            <a:ext cx="11142364" cy="5688632"/>
          </a:xfrm>
          <a:prstGeom prst="rect">
            <a:avLst/>
          </a:prstGeom>
        </p:spPr>
      </p:pic>
      <p:pic>
        <p:nvPicPr>
          <p:cNvPr id="7" name="图片 6">
            <a:extLst>
              <a:ext uri="{FF2B5EF4-FFF2-40B4-BE49-F238E27FC236}">
                <a16:creationId xmlns:a16="http://schemas.microsoft.com/office/drawing/2014/main" id="{D3B5DCD2-6A98-4EE3-BFF7-8810F6F69123}"/>
              </a:ext>
            </a:extLst>
          </p:cNvPr>
          <p:cNvPicPr>
            <a:picLocks noChangeAspect="1"/>
          </p:cNvPicPr>
          <p:nvPr/>
        </p:nvPicPr>
        <p:blipFill>
          <a:blip r:embed="rId3"/>
          <a:stretch>
            <a:fillRect/>
          </a:stretch>
        </p:blipFill>
        <p:spPr>
          <a:xfrm>
            <a:off x="6671270" y="176700"/>
            <a:ext cx="4930567" cy="548688"/>
          </a:xfrm>
          <a:prstGeom prst="rect">
            <a:avLst/>
          </a:prstGeom>
        </p:spPr>
      </p:pic>
      <p:sp>
        <p:nvSpPr>
          <p:cNvPr id="3" name="文本框 17">
            <a:extLst>
              <a:ext uri="{FF2B5EF4-FFF2-40B4-BE49-F238E27FC236}">
                <a16:creationId xmlns:a16="http://schemas.microsoft.com/office/drawing/2014/main" id="{E2773154-A589-AB0C-C195-ADF887CEFC2E}"/>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C4FCE68D-076B-B194-CBC4-85E8B1C309CC}"/>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3063037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DB2CDF3-D5AC-4165-A62B-A6029C779B60}"/>
              </a:ext>
            </a:extLst>
          </p:cNvPr>
          <p:cNvPicPr>
            <a:picLocks noChangeAspect="1"/>
          </p:cNvPicPr>
          <p:nvPr/>
        </p:nvPicPr>
        <p:blipFill>
          <a:blip r:embed="rId2"/>
          <a:stretch>
            <a:fillRect/>
          </a:stretch>
        </p:blipFill>
        <p:spPr>
          <a:xfrm>
            <a:off x="262558" y="909514"/>
            <a:ext cx="11375176" cy="5760640"/>
          </a:xfrm>
          <a:prstGeom prst="rect">
            <a:avLst/>
          </a:prstGeom>
        </p:spPr>
      </p:pic>
      <p:pic>
        <p:nvPicPr>
          <p:cNvPr id="7" name="图片 6">
            <a:extLst>
              <a:ext uri="{FF2B5EF4-FFF2-40B4-BE49-F238E27FC236}">
                <a16:creationId xmlns:a16="http://schemas.microsoft.com/office/drawing/2014/main" id="{99CA5CD3-D431-4FB8-B6A8-F4000811FE6F}"/>
              </a:ext>
            </a:extLst>
          </p:cNvPr>
          <p:cNvPicPr>
            <a:picLocks noChangeAspect="1"/>
          </p:cNvPicPr>
          <p:nvPr/>
        </p:nvPicPr>
        <p:blipFill>
          <a:blip r:embed="rId3"/>
          <a:stretch>
            <a:fillRect/>
          </a:stretch>
        </p:blipFill>
        <p:spPr>
          <a:xfrm>
            <a:off x="6047480" y="153838"/>
            <a:ext cx="5616427" cy="594412"/>
          </a:xfrm>
          <a:prstGeom prst="rect">
            <a:avLst/>
          </a:prstGeom>
        </p:spPr>
      </p:pic>
      <p:sp>
        <p:nvSpPr>
          <p:cNvPr id="3" name="文本框 17">
            <a:extLst>
              <a:ext uri="{FF2B5EF4-FFF2-40B4-BE49-F238E27FC236}">
                <a16:creationId xmlns:a16="http://schemas.microsoft.com/office/drawing/2014/main" id="{16BC92C9-0C65-E377-0682-3419435E1016}"/>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266707B9-AE70-23D8-3CD2-4D3B9040CFE1}"/>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0149647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5EFCE26-3182-4E4B-8BB0-4DC8AE4E2E67}"/>
              </a:ext>
            </a:extLst>
          </p:cNvPr>
          <p:cNvPicPr>
            <a:picLocks noChangeAspect="1"/>
          </p:cNvPicPr>
          <p:nvPr/>
        </p:nvPicPr>
        <p:blipFill>
          <a:blip r:embed="rId2"/>
          <a:stretch>
            <a:fillRect/>
          </a:stretch>
        </p:blipFill>
        <p:spPr>
          <a:xfrm>
            <a:off x="262558" y="765498"/>
            <a:ext cx="10024624" cy="5904656"/>
          </a:xfrm>
          <a:prstGeom prst="rect">
            <a:avLst/>
          </a:prstGeom>
        </p:spPr>
      </p:pic>
      <p:pic>
        <p:nvPicPr>
          <p:cNvPr id="7" name="图片 6">
            <a:extLst>
              <a:ext uri="{FF2B5EF4-FFF2-40B4-BE49-F238E27FC236}">
                <a16:creationId xmlns:a16="http://schemas.microsoft.com/office/drawing/2014/main" id="{C6D0E2F3-C890-49D0-B502-050444DC0BFF}"/>
              </a:ext>
            </a:extLst>
          </p:cNvPr>
          <p:cNvPicPr>
            <a:picLocks noChangeAspect="1"/>
          </p:cNvPicPr>
          <p:nvPr/>
        </p:nvPicPr>
        <p:blipFill>
          <a:blip r:embed="rId3"/>
          <a:stretch>
            <a:fillRect/>
          </a:stretch>
        </p:blipFill>
        <p:spPr>
          <a:xfrm>
            <a:off x="6242886" y="189434"/>
            <a:ext cx="5121084" cy="480102"/>
          </a:xfrm>
          <a:prstGeom prst="rect">
            <a:avLst/>
          </a:prstGeom>
        </p:spPr>
      </p:pic>
      <p:sp>
        <p:nvSpPr>
          <p:cNvPr id="3" name="文本框 17">
            <a:extLst>
              <a:ext uri="{FF2B5EF4-FFF2-40B4-BE49-F238E27FC236}">
                <a16:creationId xmlns:a16="http://schemas.microsoft.com/office/drawing/2014/main" id="{2977032D-668E-2508-DDE9-F302CC7129D3}"/>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FFC39724-CCD1-FF01-2A36-E7E02CB521A0}"/>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716564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A1613CD-E14B-4CCE-88FC-72AFAED7B182}"/>
              </a:ext>
            </a:extLst>
          </p:cNvPr>
          <p:cNvPicPr>
            <a:picLocks noChangeAspect="1"/>
          </p:cNvPicPr>
          <p:nvPr/>
        </p:nvPicPr>
        <p:blipFill>
          <a:blip r:embed="rId2"/>
          <a:stretch>
            <a:fillRect/>
          </a:stretch>
        </p:blipFill>
        <p:spPr>
          <a:xfrm>
            <a:off x="262558" y="837506"/>
            <a:ext cx="10006994" cy="5832648"/>
          </a:xfrm>
          <a:prstGeom prst="rect">
            <a:avLst/>
          </a:prstGeom>
        </p:spPr>
      </p:pic>
      <p:pic>
        <p:nvPicPr>
          <p:cNvPr id="7" name="图片 6">
            <a:extLst>
              <a:ext uri="{FF2B5EF4-FFF2-40B4-BE49-F238E27FC236}">
                <a16:creationId xmlns:a16="http://schemas.microsoft.com/office/drawing/2014/main" id="{7B2DBAB8-F2CA-4246-BDF7-B360BF8B7A1D}"/>
              </a:ext>
            </a:extLst>
          </p:cNvPr>
          <p:cNvPicPr>
            <a:picLocks noChangeAspect="1"/>
          </p:cNvPicPr>
          <p:nvPr/>
        </p:nvPicPr>
        <p:blipFill>
          <a:blip r:embed="rId3"/>
          <a:stretch>
            <a:fillRect/>
          </a:stretch>
        </p:blipFill>
        <p:spPr>
          <a:xfrm>
            <a:off x="5547492" y="214803"/>
            <a:ext cx="6020322" cy="472481"/>
          </a:xfrm>
          <a:prstGeom prst="rect">
            <a:avLst/>
          </a:prstGeom>
        </p:spPr>
      </p:pic>
      <p:sp>
        <p:nvSpPr>
          <p:cNvPr id="3" name="文本框 17">
            <a:extLst>
              <a:ext uri="{FF2B5EF4-FFF2-40B4-BE49-F238E27FC236}">
                <a16:creationId xmlns:a16="http://schemas.microsoft.com/office/drawing/2014/main" id="{1DA8A288-47BD-AD4D-EA96-5D31B863CC2B}"/>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64BCB638-7789-2D5C-DFC4-2F056007B1F0}"/>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8076957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FDCFD63-C76F-46AB-AF22-4D80D7C4339E}"/>
              </a:ext>
            </a:extLst>
          </p:cNvPr>
          <p:cNvPicPr>
            <a:picLocks noChangeAspect="1"/>
          </p:cNvPicPr>
          <p:nvPr/>
        </p:nvPicPr>
        <p:blipFill>
          <a:blip r:embed="rId2"/>
          <a:stretch>
            <a:fillRect/>
          </a:stretch>
        </p:blipFill>
        <p:spPr>
          <a:xfrm>
            <a:off x="262558" y="731504"/>
            <a:ext cx="10196995" cy="6010658"/>
          </a:xfrm>
          <a:prstGeom prst="rect">
            <a:avLst/>
          </a:prstGeom>
        </p:spPr>
      </p:pic>
      <p:pic>
        <p:nvPicPr>
          <p:cNvPr id="7" name="图片 6">
            <a:extLst>
              <a:ext uri="{FF2B5EF4-FFF2-40B4-BE49-F238E27FC236}">
                <a16:creationId xmlns:a16="http://schemas.microsoft.com/office/drawing/2014/main" id="{6C81E1B1-B72C-4E44-BDFC-C46DA0A7BA0E}"/>
              </a:ext>
            </a:extLst>
          </p:cNvPr>
          <p:cNvPicPr>
            <a:picLocks noChangeAspect="1"/>
          </p:cNvPicPr>
          <p:nvPr/>
        </p:nvPicPr>
        <p:blipFill>
          <a:blip r:embed="rId3"/>
          <a:stretch>
            <a:fillRect/>
          </a:stretch>
        </p:blipFill>
        <p:spPr>
          <a:xfrm>
            <a:off x="5807174" y="210993"/>
            <a:ext cx="6020322" cy="480102"/>
          </a:xfrm>
          <a:prstGeom prst="rect">
            <a:avLst/>
          </a:prstGeom>
        </p:spPr>
      </p:pic>
      <p:sp>
        <p:nvSpPr>
          <p:cNvPr id="3" name="文本框 17">
            <a:extLst>
              <a:ext uri="{FF2B5EF4-FFF2-40B4-BE49-F238E27FC236}">
                <a16:creationId xmlns:a16="http://schemas.microsoft.com/office/drawing/2014/main" id="{213C3A1C-955C-E9DA-D2E2-31A21457C0C2}"/>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603A7A02-40B0-A490-4E27-CB6C67E4B765}"/>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7198109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E2C5EDC-71EC-4EFD-BE65-C0E7784E53CE}"/>
              </a:ext>
            </a:extLst>
          </p:cNvPr>
          <p:cNvPicPr>
            <a:picLocks noChangeAspect="1"/>
          </p:cNvPicPr>
          <p:nvPr/>
        </p:nvPicPr>
        <p:blipFill>
          <a:blip r:embed="rId2"/>
          <a:stretch>
            <a:fillRect/>
          </a:stretch>
        </p:blipFill>
        <p:spPr>
          <a:xfrm>
            <a:off x="262558" y="712654"/>
            <a:ext cx="9871399" cy="6029508"/>
          </a:xfrm>
          <a:prstGeom prst="rect">
            <a:avLst/>
          </a:prstGeom>
        </p:spPr>
      </p:pic>
      <p:pic>
        <p:nvPicPr>
          <p:cNvPr id="7" name="图片 6">
            <a:extLst>
              <a:ext uri="{FF2B5EF4-FFF2-40B4-BE49-F238E27FC236}">
                <a16:creationId xmlns:a16="http://schemas.microsoft.com/office/drawing/2014/main" id="{0A8D14ED-8BE4-4223-A445-DEBEABA6C01B}"/>
              </a:ext>
            </a:extLst>
          </p:cNvPr>
          <p:cNvPicPr>
            <a:picLocks noChangeAspect="1"/>
          </p:cNvPicPr>
          <p:nvPr/>
        </p:nvPicPr>
        <p:blipFill>
          <a:blip r:embed="rId3"/>
          <a:stretch>
            <a:fillRect/>
          </a:stretch>
        </p:blipFill>
        <p:spPr>
          <a:xfrm>
            <a:off x="6671270" y="96361"/>
            <a:ext cx="5029636" cy="594412"/>
          </a:xfrm>
          <a:prstGeom prst="rect">
            <a:avLst/>
          </a:prstGeom>
        </p:spPr>
      </p:pic>
      <p:sp>
        <p:nvSpPr>
          <p:cNvPr id="3" name="文本框 17">
            <a:extLst>
              <a:ext uri="{FF2B5EF4-FFF2-40B4-BE49-F238E27FC236}">
                <a16:creationId xmlns:a16="http://schemas.microsoft.com/office/drawing/2014/main" id="{A777CD03-7608-B3D2-57E2-C37CB727D4D0}"/>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AAA971C9-42A9-ED30-358E-53BD6C1C4DD6}"/>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6199253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8C212F7-0384-470D-85AE-7157721FE9A4}"/>
              </a:ext>
            </a:extLst>
          </p:cNvPr>
          <p:cNvPicPr>
            <a:picLocks noChangeAspect="1"/>
          </p:cNvPicPr>
          <p:nvPr/>
        </p:nvPicPr>
        <p:blipFill>
          <a:blip r:embed="rId2"/>
          <a:stretch>
            <a:fillRect/>
          </a:stretch>
        </p:blipFill>
        <p:spPr>
          <a:xfrm>
            <a:off x="262557" y="765498"/>
            <a:ext cx="10290663" cy="5832648"/>
          </a:xfrm>
          <a:prstGeom prst="rect">
            <a:avLst/>
          </a:prstGeom>
        </p:spPr>
      </p:pic>
      <p:pic>
        <p:nvPicPr>
          <p:cNvPr id="5" name="图片 4">
            <a:extLst>
              <a:ext uri="{FF2B5EF4-FFF2-40B4-BE49-F238E27FC236}">
                <a16:creationId xmlns:a16="http://schemas.microsoft.com/office/drawing/2014/main" id="{B49F761C-AAD0-4FE2-B40A-E169FEE3DB89}"/>
              </a:ext>
            </a:extLst>
          </p:cNvPr>
          <p:cNvPicPr>
            <a:picLocks noChangeAspect="1"/>
          </p:cNvPicPr>
          <p:nvPr/>
        </p:nvPicPr>
        <p:blipFill>
          <a:blip r:embed="rId3"/>
          <a:stretch>
            <a:fillRect/>
          </a:stretch>
        </p:blipFill>
        <p:spPr>
          <a:xfrm>
            <a:off x="6527254" y="82254"/>
            <a:ext cx="4938188" cy="609653"/>
          </a:xfrm>
          <a:prstGeom prst="rect">
            <a:avLst/>
          </a:prstGeom>
        </p:spPr>
      </p:pic>
      <p:sp>
        <p:nvSpPr>
          <p:cNvPr id="3" name="文本框 17">
            <a:extLst>
              <a:ext uri="{FF2B5EF4-FFF2-40B4-BE49-F238E27FC236}">
                <a16:creationId xmlns:a16="http://schemas.microsoft.com/office/drawing/2014/main" id="{41A0B7CC-EE8D-06D0-AC52-CD7AA613DDF1}"/>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6" name="文本框 15">
            <a:extLst>
              <a:ext uri="{FF2B5EF4-FFF2-40B4-BE49-F238E27FC236}">
                <a16:creationId xmlns:a16="http://schemas.microsoft.com/office/drawing/2014/main" id="{D5AE9AF7-E368-2FAE-BA56-1AD9BE1328AE}"/>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7907003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D3554EB5-C45C-4D07-B912-6C67B372B472}"/>
              </a:ext>
            </a:extLst>
          </p:cNvPr>
          <p:cNvPicPr>
            <a:picLocks noChangeAspect="1"/>
          </p:cNvPicPr>
          <p:nvPr/>
        </p:nvPicPr>
        <p:blipFill>
          <a:blip r:embed="rId2"/>
          <a:stretch>
            <a:fillRect/>
          </a:stretch>
        </p:blipFill>
        <p:spPr>
          <a:xfrm>
            <a:off x="284088" y="765498"/>
            <a:ext cx="8259390" cy="5720554"/>
          </a:xfrm>
          <a:prstGeom prst="rect">
            <a:avLst/>
          </a:prstGeom>
        </p:spPr>
      </p:pic>
      <p:pic>
        <p:nvPicPr>
          <p:cNvPr id="11" name="图片 10">
            <a:extLst>
              <a:ext uri="{FF2B5EF4-FFF2-40B4-BE49-F238E27FC236}">
                <a16:creationId xmlns:a16="http://schemas.microsoft.com/office/drawing/2014/main" id="{AABCB787-104E-433E-8982-FFC2EFCD8522}"/>
              </a:ext>
            </a:extLst>
          </p:cNvPr>
          <p:cNvPicPr>
            <a:picLocks noChangeAspect="1"/>
          </p:cNvPicPr>
          <p:nvPr/>
        </p:nvPicPr>
        <p:blipFill>
          <a:blip r:embed="rId3"/>
          <a:stretch>
            <a:fillRect/>
          </a:stretch>
        </p:blipFill>
        <p:spPr>
          <a:xfrm>
            <a:off x="6698989" y="178707"/>
            <a:ext cx="4724809" cy="586791"/>
          </a:xfrm>
          <a:prstGeom prst="rect">
            <a:avLst/>
          </a:prstGeom>
        </p:spPr>
      </p:pic>
      <p:sp>
        <p:nvSpPr>
          <p:cNvPr id="3" name="文本框 17">
            <a:extLst>
              <a:ext uri="{FF2B5EF4-FFF2-40B4-BE49-F238E27FC236}">
                <a16:creationId xmlns:a16="http://schemas.microsoft.com/office/drawing/2014/main" id="{B2F6D52B-806A-A20C-5795-C89B41D0EF34}"/>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4" name="文本框 15">
            <a:extLst>
              <a:ext uri="{FF2B5EF4-FFF2-40B4-BE49-F238E27FC236}">
                <a16:creationId xmlns:a16="http://schemas.microsoft.com/office/drawing/2014/main" id="{B9344845-025C-0A44-9B37-42CB6B486715}"/>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4845547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D7D91B6-37C6-48F3-AF91-6C9B66203433}"/>
              </a:ext>
            </a:extLst>
          </p:cNvPr>
          <p:cNvPicPr>
            <a:picLocks noChangeAspect="1"/>
          </p:cNvPicPr>
          <p:nvPr/>
        </p:nvPicPr>
        <p:blipFill>
          <a:blip r:embed="rId2"/>
          <a:stretch>
            <a:fillRect/>
          </a:stretch>
        </p:blipFill>
        <p:spPr>
          <a:xfrm>
            <a:off x="262558" y="765498"/>
            <a:ext cx="9949660" cy="5904656"/>
          </a:xfrm>
          <a:prstGeom prst="rect">
            <a:avLst/>
          </a:prstGeom>
        </p:spPr>
      </p:pic>
      <p:pic>
        <p:nvPicPr>
          <p:cNvPr id="6" name="图片 5">
            <a:extLst>
              <a:ext uri="{FF2B5EF4-FFF2-40B4-BE49-F238E27FC236}">
                <a16:creationId xmlns:a16="http://schemas.microsoft.com/office/drawing/2014/main" id="{20188300-62A8-4403-B360-B23C295D5694}"/>
              </a:ext>
            </a:extLst>
          </p:cNvPr>
          <p:cNvPicPr>
            <a:picLocks noChangeAspect="1"/>
          </p:cNvPicPr>
          <p:nvPr/>
        </p:nvPicPr>
        <p:blipFill>
          <a:blip r:embed="rId3"/>
          <a:stretch>
            <a:fillRect/>
          </a:stretch>
        </p:blipFill>
        <p:spPr>
          <a:xfrm>
            <a:off x="5807174" y="214803"/>
            <a:ext cx="5578323" cy="472481"/>
          </a:xfrm>
          <a:prstGeom prst="rect">
            <a:avLst/>
          </a:prstGeom>
        </p:spPr>
      </p:pic>
      <p:sp>
        <p:nvSpPr>
          <p:cNvPr id="3" name="文本框 17">
            <a:extLst>
              <a:ext uri="{FF2B5EF4-FFF2-40B4-BE49-F238E27FC236}">
                <a16:creationId xmlns:a16="http://schemas.microsoft.com/office/drawing/2014/main" id="{0B4198E5-3F0E-DEA7-0E18-0B3BD86F500C}"/>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D9F552AD-D804-FA90-B207-6C6DFB68ED6F}"/>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9765568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6109169" y="1534770"/>
            <a:ext cx="5386637" cy="124649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捷豹 </a:t>
            </a:r>
            <a:r>
              <a:rPr lang="en-US" altLang="zh-CN" sz="1600" b="1" dirty="0">
                <a:latin typeface="Calibri" panose="020F0502020204030204" pitchFamily="34" charset="0"/>
                <a:ea typeface="宋体" panose="02010600030101010101" pitchFamily="2" charset="-122"/>
              </a:rPr>
              <a:t>X260-XFL </a:t>
            </a:r>
            <a:r>
              <a:rPr lang="en-US" altLang="zh-CN" sz="1600" b="1" dirty="0" err="1">
                <a:latin typeface="Calibri" panose="020F0502020204030204" pitchFamily="34" charset="0"/>
                <a:ea typeface="宋体" panose="02010600030101010101" pitchFamily="2" charset="-122"/>
              </a:rPr>
              <a:t>Cookpit</a:t>
            </a:r>
            <a:r>
              <a:rPr lang="zh-CN" altLang="en-US" sz="1600" b="1" dirty="0">
                <a:latin typeface="Calibri" panose="020F0502020204030204" pitchFamily="34" charset="0"/>
                <a:ea typeface="宋体" panose="02010600030101010101" pitchFamily="2" charset="-122"/>
              </a:rPr>
              <a:t>产品设计，工艺布局，投产支持直至量产。</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仪表板本体采用手工包覆，装饰板采用</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工艺等工艺。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副仪表板采用高光漆及手工包覆工艺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0" name="图片 9"/>
          <p:cNvPicPr>
            <a:picLocks noChangeAspect="1"/>
          </p:cNvPicPr>
          <p:nvPr/>
        </p:nvPicPr>
        <p:blipFill>
          <a:blip r:embed="rId2"/>
          <a:stretch>
            <a:fillRect/>
          </a:stretch>
        </p:blipFill>
        <p:spPr>
          <a:xfrm>
            <a:off x="343854" y="3955230"/>
            <a:ext cx="3606198" cy="1850828"/>
          </a:xfrm>
          <a:prstGeom prst="rect">
            <a:avLst/>
          </a:prstGeom>
        </p:spPr>
      </p:pic>
      <p:pic>
        <p:nvPicPr>
          <p:cNvPr id="16" name="图片 15"/>
          <p:cNvPicPr>
            <a:picLocks noChangeAspect="1"/>
          </p:cNvPicPr>
          <p:nvPr/>
        </p:nvPicPr>
        <p:blipFill>
          <a:blip r:embed="rId3"/>
          <a:stretch>
            <a:fillRect/>
          </a:stretch>
        </p:blipFill>
        <p:spPr>
          <a:xfrm>
            <a:off x="225654" y="1624709"/>
            <a:ext cx="2598801" cy="1949101"/>
          </a:xfrm>
          <a:prstGeom prst="rect">
            <a:avLst/>
          </a:prstGeom>
        </p:spPr>
      </p:pic>
      <p:pic>
        <p:nvPicPr>
          <p:cNvPr id="17" name="图片 16"/>
          <p:cNvPicPr>
            <a:picLocks noChangeAspect="1"/>
          </p:cNvPicPr>
          <p:nvPr/>
        </p:nvPicPr>
        <p:blipFill>
          <a:blip r:embed="rId4"/>
          <a:stretch>
            <a:fillRect/>
          </a:stretch>
        </p:blipFill>
        <p:spPr>
          <a:xfrm>
            <a:off x="3202010" y="1624709"/>
            <a:ext cx="2776696" cy="1949101"/>
          </a:xfrm>
          <a:prstGeom prst="rect">
            <a:avLst/>
          </a:prstGeom>
        </p:spPr>
      </p:pic>
      <p:pic>
        <p:nvPicPr>
          <p:cNvPr id="8" name="图片 7">
            <a:extLst>
              <a:ext uri="{FF2B5EF4-FFF2-40B4-BE49-F238E27FC236}">
                <a16:creationId xmlns:a16="http://schemas.microsoft.com/office/drawing/2014/main" id="{C2D68393-166E-2DBF-924A-72370AE4E1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45418"/>
            <a:ext cx="2400300" cy="781050"/>
          </a:xfrm>
          <a:prstGeom prst="rect">
            <a:avLst/>
          </a:prstGeom>
        </p:spPr>
      </p:pic>
      <p:sp>
        <p:nvSpPr>
          <p:cNvPr id="2" name="文本框 17">
            <a:extLst>
              <a:ext uri="{FF2B5EF4-FFF2-40B4-BE49-F238E27FC236}">
                <a16:creationId xmlns:a16="http://schemas.microsoft.com/office/drawing/2014/main" id="{96F1C245-F15B-F61F-EFD9-0A60E2A29771}"/>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D0CD691B-C5B8-E88B-1575-388F0A9E8933}"/>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9031691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D593AB3-6702-4A17-B59D-994C51DD6589}"/>
              </a:ext>
            </a:extLst>
          </p:cNvPr>
          <p:cNvPicPr>
            <a:picLocks noChangeAspect="1"/>
          </p:cNvPicPr>
          <p:nvPr/>
        </p:nvPicPr>
        <p:blipFill>
          <a:blip r:embed="rId2"/>
          <a:stretch>
            <a:fillRect/>
          </a:stretch>
        </p:blipFill>
        <p:spPr>
          <a:xfrm>
            <a:off x="262558" y="765498"/>
            <a:ext cx="10253840" cy="5904656"/>
          </a:xfrm>
          <a:prstGeom prst="rect">
            <a:avLst/>
          </a:prstGeom>
        </p:spPr>
      </p:pic>
      <p:pic>
        <p:nvPicPr>
          <p:cNvPr id="6" name="图片 5">
            <a:extLst>
              <a:ext uri="{FF2B5EF4-FFF2-40B4-BE49-F238E27FC236}">
                <a16:creationId xmlns:a16="http://schemas.microsoft.com/office/drawing/2014/main" id="{DA6E4B57-9E79-4E83-9F44-C3B07EE8990C}"/>
              </a:ext>
            </a:extLst>
          </p:cNvPr>
          <p:cNvPicPr>
            <a:picLocks noChangeAspect="1"/>
          </p:cNvPicPr>
          <p:nvPr/>
        </p:nvPicPr>
        <p:blipFill>
          <a:blip r:embed="rId3"/>
          <a:stretch>
            <a:fillRect/>
          </a:stretch>
        </p:blipFill>
        <p:spPr>
          <a:xfrm>
            <a:off x="6599262" y="214803"/>
            <a:ext cx="4930567" cy="472481"/>
          </a:xfrm>
          <a:prstGeom prst="rect">
            <a:avLst/>
          </a:prstGeom>
        </p:spPr>
      </p:pic>
      <p:sp>
        <p:nvSpPr>
          <p:cNvPr id="3" name="文本框 17">
            <a:extLst>
              <a:ext uri="{FF2B5EF4-FFF2-40B4-BE49-F238E27FC236}">
                <a16:creationId xmlns:a16="http://schemas.microsoft.com/office/drawing/2014/main" id="{25B7FFA0-2CF4-4160-EE72-B3CD4D1AF9EA}"/>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0FDCFFDB-72D1-2986-5CF6-41366E244AE8}"/>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6504694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1479DB2-6F9B-4977-B072-FD4E642A84A8}"/>
              </a:ext>
            </a:extLst>
          </p:cNvPr>
          <p:cNvPicPr>
            <a:picLocks noChangeAspect="1"/>
          </p:cNvPicPr>
          <p:nvPr/>
        </p:nvPicPr>
        <p:blipFill>
          <a:blip r:embed="rId2"/>
          <a:stretch>
            <a:fillRect/>
          </a:stretch>
        </p:blipFill>
        <p:spPr>
          <a:xfrm>
            <a:off x="262558" y="837506"/>
            <a:ext cx="9433048" cy="5837703"/>
          </a:xfrm>
          <a:prstGeom prst="rect">
            <a:avLst/>
          </a:prstGeom>
        </p:spPr>
      </p:pic>
      <p:pic>
        <p:nvPicPr>
          <p:cNvPr id="6" name="图片 5">
            <a:extLst>
              <a:ext uri="{FF2B5EF4-FFF2-40B4-BE49-F238E27FC236}">
                <a16:creationId xmlns:a16="http://schemas.microsoft.com/office/drawing/2014/main" id="{F0953384-8D1A-42CB-A3DB-43FD3220FC84}"/>
              </a:ext>
            </a:extLst>
          </p:cNvPr>
          <p:cNvPicPr>
            <a:picLocks noChangeAspect="1"/>
          </p:cNvPicPr>
          <p:nvPr/>
        </p:nvPicPr>
        <p:blipFill>
          <a:blip r:embed="rId3"/>
          <a:stretch>
            <a:fillRect/>
          </a:stretch>
        </p:blipFill>
        <p:spPr>
          <a:xfrm>
            <a:off x="5807174" y="184379"/>
            <a:ext cx="5723116" cy="510584"/>
          </a:xfrm>
          <a:prstGeom prst="rect">
            <a:avLst/>
          </a:prstGeom>
        </p:spPr>
      </p:pic>
      <p:sp>
        <p:nvSpPr>
          <p:cNvPr id="3" name="文本框 17">
            <a:extLst>
              <a:ext uri="{FF2B5EF4-FFF2-40B4-BE49-F238E27FC236}">
                <a16:creationId xmlns:a16="http://schemas.microsoft.com/office/drawing/2014/main" id="{713532D6-121B-EB6F-0692-C2BD6D6F6236}"/>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D33D84E2-2DD2-7D5B-04DD-B94CA3CAA227}"/>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4763109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FA4CDD4-1E7F-4E73-A152-FB8550A8B59B}"/>
              </a:ext>
            </a:extLst>
          </p:cNvPr>
          <p:cNvPicPr>
            <a:picLocks noChangeAspect="1"/>
          </p:cNvPicPr>
          <p:nvPr/>
        </p:nvPicPr>
        <p:blipFill>
          <a:blip r:embed="rId2"/>
          <a:stretch>
            <a:fillRect/>
          </a:stretch>
        </p:blipFill>
        <p:spPr>
          <a:xfrm>
            <a:off x="262558" y="765498"/>
            <a:ext cx="9056608" cy="5904656"/>
          </a:xfrm>
          <a:prstGeom prst="rect">
            <a:avLst/>
          </a:prstGeom>
        </p:spPr>
      </p:pic>
      <p:pic>
        <p:nvPicPr>
          <p:cNvPr id="6" name="图片 5">
            <a:extLst>
              <a:ext uri="{FF2B5EF4-FFF2-40B4-BE49-F238E27FC236}">
                <a16:creationId xmlns:a16="http://schemas.microsoft.com/office/drawing/2014/main" id="{3EB061F4-8B5C-4372-8999-1C057EFB9353}"/>
              </a:ext>
            </a:extLst>
          </p:cNvPr>
          <p:cNvPicPr>
            <a:picLocks noChangeAspect="1"/>
          </p:cNvPicPr>
          <p:nvPr/>
        </p:nvPicPr>
        <p:blipFill>
          <a:blip r:embed="rId3"/>
          <a:stretch>
            <a:fillRect/>
          </a:stretch>
        </p:blipFill>
        <p:spPr>
          <a:xfrm>
            <a:off x="6743278" y="261091"/>
            <a:ext cx="4961050" cy="464860"/>
          </a:xfrm>
          <a:prstGeom prst="rect">
            <a:avLst/>
          </a:prstGeom>
        </p:spPr>
      </p:pic>
      <p:sp>
        <p:nvSpPr>
          <p:cNvPr id="3" name="文本框 17">
            <a:extLst>
              <a:ext uri="{FF2B5EF4-FFF2-40B4-BE49-F238E27FC236}">
                <a16:creationId xmlns:a16="http://schemas.microsoft.com/office/drawing/2014/main" id="{13F716CF-E50C-F46C-78E8-B90F321B68F4}"/>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CAE</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EDAAA52E-10BD-571C-27EF-B30FE9F25114}"/>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06</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9699789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6FEBAD7-E5B2-408C-882E-C1787F959530}"/>
              </a:ext>
            </a:extLst>
          </p:cNvPr>
          <p:cNvPicPr>
            <a:picLocks noChangeAspect="1"/>
          </p:cNvPicPr>
          <p:nvPr/>
        </p:nvPicPr>
        <p:blipFill>
          <a:blip r:embed="rId2"/>
          <a:stretch>
            <a:fillRect/>
          </a:stretch>
        </p:blipFill>
        <p:spPr>
          <a:xfrm>
            <a:off x="262558" y="837506"/>
            <a:ext cx="8687125" cy="5832648"/>
          </a:xfrm>
          <a:prstGeom prst="rect">
            <a:avLst/>
          </a:prstGeom>
        </p:spPr>
      </p:pic>
      <p:pic>
        <p:nvPicPr>
          <p:cNvPr id="6" name="图片 5">
            <a:extLst>
              <a:ext uri="{FF2B5EF4-FFF2-40B4-BE49-F238E27FC236}">
                <a16:creationId xmlns:a16="http://schemas.microsoft.com/office/drawing/2014/main" id="{B691C73A-49EF-43D8-B746-C8C964F7AF76}"/>
              </a:ext>
            </a:extLst>
          </p:cNvPr>
          <p:cNvPicPr>
            <a:picLocks noChangeAspect="1"/>
          </p:cNvPicPr>
          <p:nvPr/>
        </p:nvPicPr>
        <p:blipFill>
          <a:blip r:embed="rId3"/>
          <a:stretch>
            <a:fillRect/>
          </a:stretch>
        </p:blipFill>
        <p:spPr>
          <a:xfrm>
            <a:off x="6743278" y="203675"/>
            <a:ext cx="4808637" cy="548688"/>
          </a:xfrm>
          <a:prstGeom prst="rect">
            <a:avLst/>
          </a:prstGeom>
        </p:spPr>
      </p:pic>
      <p:sp>
        <p:nvSpPr>
          <p:cNvPr id="7" name="文本框 17">
            <a:extLst>
              <a:ext uri="{FF2B5EF4-FFF2-40B4-BE49-F238E27FC236}">
                <a16:creationId xmlns:a16="http://schemas.microsoft.com/office/drawing/2014/main" id="{61CEBB0F-75AF-28D0-20C5-1A7901D4CAA4}"/>
              </a:ext>
            </a:extLst>
          </p:cNvPr>
          <p:cNvSpPr txBox="1"/>
          <p:nvPr/>
        </p:nvSpPr>
        <p:spPr>
          <a:xfrm>
            <a:off x="-97482" y="189434"/>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8" name="文本框 15">
            <a:extLst>
              <a:ext uri="{FF2B5EF4-FFF2-40B4-BE49-F238E27FC236}">
                <a16:creationId xmlns:a16="http://schemas.microsoft.com/office/drawing/2014/main" id="{E18F9337-B6B3-481B-F4A0-47C2B9498A3D}"/>
              </a:ext>
            </a:extLst>
          </p:cNvPr>
          <p:cNvSpPr txBox="1"/>
          <p:nvPr/>
        </p:nvSpPr>
        <p:spPr>
          <a:xfrm>
            <a:off x="-673546" y="16027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894599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矩形 53"/>
          <p:cNvSpPr/>
          <p:nvPr/>
        </p:nvSpPr>
        <p:spPr>
          <a:xfrm>
            <a:off x="84713" y="93060"/>
            <a:ext cx="2954270" cy="461605"/>
          </a:xfrm>
          <a:prstGeom prst="rect">
            <a:avLst/>
          </a:prstGeom>
        </p:spPr>
        <p:txBody>
          <a:bodyPr wrap="none">
            <a:spAutoFit/>
          </a:bodyPr>
          <a:lstStyle/>
          <a:p>
            <a:r>
              <a:rPr lang="zh-CN" altLang="en-US" b="1" dirty="0">
                <a:latin typeface="微软雅黑" panose="020B0503020204020204" pitchFamily="34" charset="-122"/>
                <a:ea typeface="微软雅黑" panose="020B0503020204020204" pitchFamily="34" charset="-122"/>
              </a:rPr>
              <a:t>整车内流场开发流程</a:t>
            </a:r>
          </a:p>
        </p:txBody>
      </p:sp>
      <p:pic>
        <p:nvPicPr>
          <p:cNvPr id="2" name="图片 1"/>
          <p:cNvPicPr>
            <a:picLocks noChangeAspect="1"/>
          </p:cNvPicPr>
          <p:nvPr/>
        </p:nvPicPr>
        <p:blipFill>
          <a:blip r:embed="rId2"/>
          <a:stretch>
            <a:fillRect/>
          </a:stretch>
        </p:blipFill>
        <p:spPr>
          <a:xfrm>
            <a:off x="178367" y="1864360"/>
            <a:ext cx="2238084" cy="4628547"/>
          </a:xfrm>
          <a:prstGeom prst="rect">
            <a:avLst/>
          </a:prstGeom>
        </p:spPr>
      </p:pic>
      <p:pic>
        <p:nvPicPr>
          <p:cNvPr id="58" name="图片 57"/>
          <p:cNvPicPr>
            <a:picLocks noChangeAspect="1"/>
          </p:cNvPicPr>
          <p:nvPr/>
        </p:nvPicPr>
        <p:blipFill>
          <a:blip r:embed="rId3"/>
          <a:stretch>
            <a:fillRect/>
          </a:stretch>
        </p:blipFill>
        <p:spPr>
          <a:xfrm>
            <a:off x="3099890" y="1330398"/>
            <a:ext cx="8549528" cy="1826370"/>
          </a:xfrm>
          <a:prstGeom prst="rect">
            <a:avLst/>
          </a:prstGeom>
        </p:spPr>
      </p:pic>
      <p:pic>
        <p:nvPicPr>
          <p:cNvPr id="59" name="图片 58"/>
          <p:cNvPicPr>
            <a:picLocks noChangeAspect="1"/>
          </p:cNvPicPr>
          <p:nvPr/>
        </p:nvPicPr>
        <p:blipFill>
          <a:blip r:embed="rId4"/>
          <a:stretch>
            <a:fillRect/>
          </a:stretch>
        </p:blipFill>
        <p:spPr>
          <a:xfrm>
            <a:off x="3160798" y="3550812"/>
            <a:ext cx="8427711" cy="2130009"/>
          </a:xfrm>
          <a:prstGeom prst="rect">
            <a:avLst/>
          </a:prstGeom>
        </p:spPr>
      </p:pic>
      <p:pic>
        <p:nvPicPr>
          <p:cNvPr id="6" name="图片 5">
            <a:extLst>
              <a:ext uri="{FF2B5EF4-FFF2-40B4-BE49-F238E27FC236}">
                <a16:creationId xmlns:a16="http://schemas.microsoft.com/office/drawing/2014/main" id="{FE007F2B-3390-ED26-F88D-8543CC49CD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3" name="文本框 17">
            <a:extLst>
              <a:ext uri="{FF2B5EF4-FFF2-40B4-BE49-F238E27FC236}">
                <a16:creationId xmlns:a16="http://schemas.microsoft.com/office/drawing/2014/main" id="{DF058054-8916-25A8-D6AC-D2336F32044E}"/>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4" name="文本框 15">
            <a:extLst>
              <a:ext uri="{FF2B5EF4-FFF2-40B4-BE49-F238E27FC236}">
                <a16:creationId xmlns:a16="http://schemas.microsoft.com/office/drawing/2014/main" id="{5F82BDE9-3F92-D072-FE17-56A0A2DA99BD}"/>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47070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686302" y="2470190"/>
            <a:ext cx="4358318" cy="923210"/>
          </a:xfrm>
          <a:prstGeom prst="rect">
            <a:avLst/>
          </a:prstGeom>
        </p:spPr>
        <p:txBody>
          <a:bodyPr wrap="none">
            <a:spAutoFit/>
          </a:bodyPr>
          <a:lstStyle/>
          <a:p>
            <a:r>
              <a:rPr lang="zh-CN" altLang="en-US" sz="5399" b="1" dirty="0">
                <a:solidFill>
                  <a:srgbClr val="000000"/>
                </a:solidFill>
                <a:latin typeface="黑体" panose="02010609060101010101" pitchFamily="49" charset="-122"/>
                <a:ea typeface="黑体" panose="02010609060101010101" pitchFamily="49" charset="-122"/>
              </a:rPr>
              <a:t>部分案例介绍</a:t>
            </a:r>
          </a:p>
        </p:txBody>
      </p:sp>
      <p:pic>
        <p:nvPicPr>
          <p:cNvPr id="3" name="图片 2">
            <a:extLst>
              <a:ext uri="{FF2B5EF4-FFF2-40B4-BE49-F238E27FC236}">
                <a16:creationId xmlns:a16="http://schemas.microsoft.com/office/drawing/2014/main" id="{4C62A2F7-CF84-AC4D-DAE4-044727EB9B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Tree>
    <p:extLst>
      <p:ext uri="{BB962C8B-B14F-4D97-AF65-F5344CB8AC3E}">
        <p14:creationId xmlns:p14="http://schemas.microsoft.com/office/powerpoint/2010/main" val="298518607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45369" y="1497744"/>
            <a:ext cx="4359032" cy="2263039"/>
          </a:xfrm>
          <a:prstGeom prst="rect">
            <a:avLst/>
          </a:prstGeom>
        </p:spPr>
      </p:pic>
      <p:pic>
        <p:nvPicPr>
          <p:cNvPr id="3" name="图片 2"/>
          <p:cNvPicPr>
            <a:picLocks noChangeAspect="1"/>
          </p:cNvPicPr>
          <p:nvPr/>
        </p:nvPicPr>
        <p:blipFill>
          <a:blip r:embed="rId3"/>
          <a:stretch>
            <a:fillRect/>
          </a:stretch>
        </p:blipFill>
        <p:spPr>
          <a:xfrm>
            <a:off x="4655046" y="1529381"/>
            <a:ext cx="4359032" cy="2263039"/>
          </a:xfrm>
          <a:prstGeom prst="rect">
            <a:avLst/>
          </a:prstGeom>
        </p:spPr>
      </p:pic>
      <p:sp>
        <p:nvSpPr>
          <p:cNvPr id="8" name="矩形 7"/>
          <p:cNvSpPr/>
          <p:nvPr/>
        </p:nvSpPr>
        <p:spPr>
          <a:xfrm>
            <a:off x="2324885" y="4263960"/>
            <a:ext cx="6617654" cy="830889"/>
          </a:xfrm>
          <a:prstGeom prst="rect">
            <a:avLst/>
          </a:prstGeom>
        </p:spPr>
        <p:txBody>
          <a:bodyPr wrap="square">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通过初始分析后发现，该车型的除霜性能存在较大风险。</a:t>
            </a:r>
            <a:endParaRPr lang="en-US" altLang="zh-CN" sz="1600" dirty="0">
              <a:solidFill>
                <a:srgbClr val="000000"/>
              </a:solidFill>
              <a:latin typeface="微软雅黑" panose="020B0503020204020204" pitchFamily="34" charset="-122"/>
              <a:ea typeface="微软雅黑" panose="020B0503020204020204" pitchFamily="34" charset="-122"/>
            </a:endParaRPr>
          </a:p>
          <a:p>
            <a:endParaRPr lang="en-US" altLang="zh-CN" sz="1600" dirty="0">
              <a:solidFill>
                <a:srgbClr val="000000"/>
              </a:solidFill>
              <a:latin typeface="Wingdings" panose="05000000000000000000" pitchFamily="2" charset="2"/>
              <a:ea typeface="微软雅黑" panose="020B0503020204020204" pitchFamily="34" charset="-122"/>
            </a:endParaRPr>
          </a:p>
          <a:p>
            <a:r>
              <a:rPr lang="zh-CN" altLang="en-US" sz="1600" b="1" dirty="0">
                <a:solidFill>
                  <a:srgbClr val="000000"/>
                </a:solidFill>
                <a:latin typeface="微软雅黑" panose="020B0503020204020204" pitchFamily="34" charset="-122"/>
                <a:ea typeface="微软雅黑" panose="020B0503020204020204" pitchFamily="34" charset="-122"/>
              </a:rPr>
              <a:t>该车型前挡表面</a:t>
            </a:r>
            <a:r>
              <a:rPr lang="en-US" altLang="zh-CN" sz="1600" b="1" dirty="0">
                <a:solidFill>
                  <a:srgbClr val="000000"/>
                </a:solidFill>
                <a:latin typeface="Times New Roman" panose="02020603050405020304" pitchFamily="18" charset="0"/>
                <a:ea typeface="微软雅黑" panose="020B0503020204020204" pitchFamily="34" charset="-122"/>
              </a:rPr>
              <a:t>A’</a:t>
            </a:r>
            <a:r>
              <a:rPr lang="zh-CN" altLang="en-US" sz="1600" b="1" dirty="0">
                <a:solidFill>
                  <a:srgbClr val="000000"/>
                </a:solidFill>
                <a:latin typeface="微软雅黑" panose="020B0503020204020204" pitchFamily="34" charset="-122"/>
                <a:ea typeface="微软雅黑" panose="020B0503020204020204" pitchFamily="34" charset="-122"/>
              </a:rPr>
              <a:t>区及</a:t>
            </a:r>
            <a:r>
              <a:rPr lang="en-US" altLang="zh-CN" sz="1600" b="1" dirty="0">
                <a:solidFill>
                  <a:srgbClr val="000000"/>
                </a:solidFill>
                <a:latin typeface="Times New Roman" panose="02020603050405020304" pitchFamily="18" charset="0"/>
                <a:ea typeface="微软雅黑" panose="020B0503020204020204" pitchFamily="34" charset="-122"/>
              </a:rPr>
              <a:t>B</a:t>
            </a:r>
            <a:r>
              <a:rPr lang="zh-CN" altLang="en-US" sz="1600" b="1" dirty="0">
                <a:solidFill>
                  <a:srgbClr val="000000"/>
                </a:solidFill>
                <a:latin typeface="微软雅黑" panose="020B0503020204020204" pitchFamily="34" charset="-122"/>
                <a:ea typeface="微软雅黑" panose="020B0503020204020204" pitchFamily="34" charset="-122"/>
              </a:rPr>
              <a:t>区部分区域流速极低，无法满足国标除霜要求。</a:t>
            </a:r>
            <a:endParaRPr lang="zh-CN" altLang="en-US" sz="1600" dirty="0">
              <a:solidFill>
                <a:srgbClr val="000000"/>
              </a:solidFill>
              <a:latin typeface="微软雅黑" panose="020B0503020204020204" pitchFamily="34" charset="-122"/>
              <a:ea typeface="微软雅黑" panose="020B0503020204020204" pitchFamily="34" charset="-122"/>
            </a:endParaRPr>
          </a:p>
        </p:txBody>
      </p:sp>
      <p:sp>
        <p:nvSpPr>
          <p:cNvPr id="9" name="矩形 8"/>
          <p:cNvSpPr/>
          <p:nvPr/>
        </p:nvSpPr>
        <p:spPr>
          <a:xfrm>
            <a:off x="159246" y="995220"/>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1-</a:t>
            </a:r>
            <a:r>
              <a:rPr lang="zh-CN" altLang="en-US" b="1" dirty="0"/>
              <a:t>除霜稳态分析</a:t>
            </a:r>
            <a:endParaRPr lang="zh-CN" altLang="en-US" dirty="0"/>
          </a:p>
        </p:txBody>
      </p:sp>
      <p:pic>
        <p:nvPicPr>
          <p:cNvPr id="6" name="图片 5">
            <a:extLst>
              <a:ext uri="{FF2B5EF4-FFF2-40B4-BE49-F238E27FC236}">
                <a16:creationId xmlns:a16="http://schemas.microsoft.com/office/drawing/2014/main" id="{7069A70C-C0C1-D72A-657F-47F7421431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4" name="文本框 17">
            <a:extLst>
              <a:ext uri="{FF2B5EF4-FFF2-40B4-BE49-F238E27FC236}">
                <a16:creationId xmlns:a16="http://schemas.microsoft.com/office/drawing/2014/main" id="{A4898377-83E0-03A6-F225-A8DC874AC105}"/>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0CB97F54-541F-B3B2-955D-68A5DCDCDCC9}"/>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97473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13933" y="988721"/>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1-</a:t>
            </a:r>
            <a:r>
              <a:rPr lang="zh-CN" altLang="en-US" b="1" dirty="0"/>
              <a:t>除霜稳态分析</a:t>
            </a:r>
            <a:endParaRPr lang="zh-CN" altLang="en-US" dirty="0"/>
          </a:p>
        </p:txBody>
      </p:sp>
      <p:pic>
        <p:nvPicPr>
          <p:cNvPr id="4" name="图片 3"/>
          <p:cNvPicPr>
            <a:picLocks noChangeAspect="1"/>
          </p:cNvPicPr>
          <p:nvPr/>
        </p:nvPicPr>
        <p:blipFill>
          <a:blip r:embed="rId2"/>
          <a:stretch>
            <a:fillRect/>
          </a:stretch>
        </p:blipFill>
        <p:spPr>
          <a:xfrm>
            <a:off x="1413319" y="1750768"/>
            <a:ext cx="3373061" cy="1952680"/>
          </a:xfrm>
          <a:prstGeom prst="rect">
            <a:avLst/>
          </a:prstGeom>
        </p:spPr>
      </p:pic>
      <p:pic>
        <p:nvPicPr>
          <p:cNvPr id="5" name="图片 4"/>
          <p:cNvPicPr>
            <a:picLocks noChangeAspect="1"/>
          </p:cNvPicPr>
          <p:nvPr/>
        </p:nvPicPr>
        <p:blipFill>
          <a:blip r:embed="rId3"/>
          <a:stretch>
            <a:fillRect/>
          </a:stretch>
        </p:blipFill>
        <p:spPr>
          <a:xfrm>
            <a:off x="6112170" y="1219524"/>
            <a:ext cx="3422473" cy="3500987"/>
          </a:xfrm>
          <a:prstGeom prst="rect">
            <a:avLst/>
          </a:prstGeom>
        </p:spPr>
      </p:pic>
      <p:sp>
        <p:nvSpPr>
          <p:cNvPr id="6" name="矩形 5"/>
          <p:cNvSpPr/>
          <p:nvPr/>
        </p:nvSpPr>
        <p:spPr>
          <a:xfrm>
            <a:off x="2307471" y="5201945"/>
            <a:ext cx="6095206" cy="584699"/>
          </a:xfrm>
          <a:prstGeom prst="rect">
            <a:avLst/>
          </a:prstGeom>
        </p:spPr>
        <p:txBody>
          <a:bodyPr>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通过</a:t>
            </a:r>
            <a:r>
              <a:rPr lang="en-US" altLang="zh-CN" sz="1600" b="1" dirty="0">
                <a:solidFill>
                  <a:srgbClr val="000000"/>
                </a:solidFill>
                <a:latin typeface="微软雅黑" panose="020B0503020204020204" pitchFamily="34" charset="-122"/>
                <a:ea typeface="微软雅黑" panose="020B0503020204020204" pitchFamily="34" charset="-122"/>
              </a:rPr>
              <a:t>CFD</a:t>
            </a:r>
            <a:r>
              <a:rPr lang="zh-CN" altLang="en-US" sz="1600" b="1" dirty="0">
                <a:solidFill>
                  <a:srgbClr val="000000"/>
                </a:solidFill>
                <a:latin typeface="微软雅黑" panose="020B0503020204020204" pitchFamily="34" charset="-122"/>
                <a:ea typeface="微软雅黑" panose="020B0503020204020204" pitchFamily="34" charset="-122"/>
              </a:rPr>
              <a:t>分析找到了前挡除霜效果差的原因，并通过优化中央除霜风管，使前挡玻璃表面的速度分布情况大大改善。</a:t>
            </a:r>
          </a:p>
        </p:txBody>
      </p:sp>
      <p:pic>
        <p:nvPicPr>
          <p:cNvPr id="7" name="图片 6">
            <a:extLst>
              <a:ext uri="{FF2B5EF4-FFF2-40B4-BE49-F238E27FC236}">
                <a16:creationId xmlns:a16="http://schemas.microsoft.com/office/drawing/2014/main" id="{0854E42C-FF12-4877-13EC-D37B755EDC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40BD3495-048B-A65B-02C8-4D8F047F50DB}"/>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C8C69425-A478-568D-E546-4D251E0B9BC1}"/>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422525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869002" y="1867266"/>
            <a:ext cx="4359032" cy="2263039"/>
          </a:xfrm>
          <a:prstGeom prst="rect">
            <a:avLst/>
          </a:prstGeom>
        </p:spPr>
      </p:pic>
      <p:pic>
        <p:nvPicPr>
          <p:cNvPr id="3" name="图片 2"/>
          <p:cNvPicPr>
            <a:picLocks noChangeAspect="1"/>
          </p:cNvPicPr>
          <p:nvPr/>
        </p:nvPicPr>
        <p:blipFill>
          <a:blip r:embed="rId3"/>
          <a:stretch>
            <a:fillRect/>
          </a:stretch>
        </p:blipFill>
        <p:spPr>
          <a:xfrm>
            <a:off x="6850096" y="1780192"/>
            <a:ext cx="4359032" cy="2263039"/>
          </a:xfrm>
          <a:prstGeom prst="rect">
            <a:avLst/>
          </a:prstGeom>
        </p:spPr>
      </p:pic>
      <p:sp>
        <p:nvSpPr>
          <p:cNvPr id="7" name="矩形 6"/>
          <p:cNvSpPr/>
          <p:nvPr/>
        </p:nvSpPr>
        <p:spPr>
          <a:xfrm>
            <a:off x="2283528" y="5262283"/>
            <a:ext cx="6841866" cy="338510"/>
          </a:xfrm>
          <a:prstGeom prst="rect">
            <a:avLst/>
          </a:prstGeom>
        </p:spPr>
        <p:txBody>
          <a:bodyPr wrap="square">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通过瞬态</a:t>
            </a:r>
            <a:r>
              <a:rPr lang="en-US" altLang="zh-CN" sz="1600" b="1" dirty="0">
                <a:solidFill>
                  <a:srgbClr val="000000"/>
                </a:solidFill>
                <a:latin typeface="Times New Roman" panose="02020603050405020304" pitchFamily="18" charset="0"/>
                <a:ea typeface="微软雅黑" panose="020B0503020204020204" pitchFamily="34" charset="-122"/>
              </a:rPr>
              <a:t>CFD</a:t>
            </a:r>
            <a:r>
              <a:rPr lang="zh-CN" altLang="en-US" sz="1600" b="1" dirty="0">
                <a:solidFill>
                  <a:srgbClr val="000000"/>
                </a:solidFill>
                <a:latin typeface="微软雅黑" panose="020B0503020204020204" pitchFamily="34" charset="-122"/>
                <a:ea typeface="微软雅黑" panose="020B0503020204020204" pitchFamily="34" charset="-122"/>
              </a:rPr>
              <a:t>仿真验证，优化后，</a:t>
            </a:r>
            <a:r>
              <a:rPr lang="en-US" altLang="zh-CN" sz="1600" b="1" dirty="0">
                <a:solidFill>
                  <a:srgbClr val="000000"/>
                </a:solidFill>
                <a:latin typeface="Times New Roman" panose="02020603050405020304" pitchFamily="18" charset="0"/>
                <a:ea typeface="微软雅黑" panose="020B0503020204020204" pitchFamily="34" charset="-122"/>
              </a:rPr>
              <a:t>20</a:t>
            </a:r>
            <a:r>
              <a:rPr lang="zh-CN" altLang="en-US" sz="1600" b="1" dirty="0">
                <a:solidFill>
                  <a:srgbClr val="000000"/>
                </a:solidFill>
                <a:latin typeface="微软雅黑" panose="020B0503020204020204" pitchFamily="34" charset="-122"/>
                <a:ea typeface="微软雅黑" panose="020B0503020204020204" pitchFamily="34" charset="-122"/>
              </a:rPr>
              <a:t>分钟和</a:t>
            </a:r>
            <a:r>
              <a:rPr lang="en-US" altLang="zh-CN" sz="1600" b="1" dirty="0">
                <a:solidFill>
                  <a:srgbClr val="000000"/>
                </a:solidFill>
                <a:latin typeface="Times New Roman" panose="02020603050405020304" pitchFamily="18" charset="0"/>
                <a:ea typeface="微软雅黑" panose="020B0503020204020204" pitchFamily="34" charset="-122"/>
              </a:rPr>
              <a:t>40</a:t>
            </a:r>
            <a:r>
              <a:rPr lang="zh-CN" altLang="en-US" sz="1600" b="1" dirty="0">
                <a:solidFill>
                  <a:srgbClr val="000000"/>
                </a:solidFill>
                <a:latin typeface="微软雅黑" panose="020B0503020204020204" pitchFamily="34" charset="-122"/>
                <a:ea typeface="微软雅黑" panose="020B0503020204020204" pitchFamily="34" charset="-122"/>
              </a:rPr>
              <a:t>分钟均可以满足除霜要求。</a:t>
            </a:r>
            <a:endParaRPr lang="zh-CN" altLang="en-US" sz="1600" dirty="0">
              <a:solidFill>
                <a:srgbClr val="000000"/>
              </a:solidFill>
              <a:latin typeface="微软雅黑" panose="020B0503020204020204" pitchFamily="34" charset="-122"/>
              <a:ea typeface="微软雅黑" panose="020B0503020204020204" pitchFamily="34" charset="-122"/>
            </a:endParaRPr>
          </a:p>
        </p:txBody>
      </p:sp>
      <p:sp>
        <p:nvSpPr>
          <p:cNvPr id="8" name="矩形 7"/>
          <p:cNvSpPr/>
          <p:nvPr/>
        </p:nvSpPr>
        <p:spPr>
          <a:xfrm>
            <a:off x="2283529" y="4364068"/>
            <a:ext cx="1441232" cy="307737"/>
          </a:xfrm>
          <a:prstGeom prst="rect">
            <a:avLst/>
          </a:prstGeom>
        </p:spPr>
        <p:txBody>
          <a:bodyPr wrap="none">
            <a:spAutoFit/>
          </a:bodyPr>
          <a:lstStyle/>
          <a:p>
            <a:r>
              <a:rPr lang="en-US" altLang="zh-CN" sz="1400" b="1" dirty="0">
                <a:solidFill>
                  <a:srgbClr val="000000"/>
                </a:solidFill>
                <a:latin typeface="Times New Roman" panose="02020603050405020304" pitchFamily="18" charset="0"/>
              </a:rPr>
              <a:t>20</a:t>
            </a:r>
            <a:r>
              <a:rPr lang="zh-CN" altLang="en-US" sz="1400" b="1" dirty="0">
                <a:solidFill>
                  <a:srgbClr val="000000"/>
                </a:solidFill>
                <a:latin typeface="微软雅黑" panose="020B0503020204020204" pitchFamily="34" charset="-122"/>
                <a:ea typeface="微软雅黑" panose="020B0503020204020204" pitchFamily="34" charset="-122"/>
              </a:rPr>
              <a:t>分钟除霜结果</a:t>
            </a:r>
            <a:endParaRPr lang="zh-CN" altLang="en-US" sz="1400" dirty="0"/>
          </a:p>
        </p:txBody>
      </p:sp>
      <p:sp>
        <p:nvSpPr>
          <p:cNvPr id="10" name="矩形 9"/>
          <p:cNvSpPr/>
          <p:nvPr/>
        </p:nvSpPr>
        <p:spPr>
          <a:xfrm>
            <a:off x="8304721" y="4364068"/>
            <a:ext cx="1441232" cy="307737"/>
          </a:xfrm>
          <a:prstGeom prst="rect">
            <a:avLst/>
          </a:prstGeom>
        </p:spPr>
        <p:txBody>
          <a:bodyPr wrap="none">
            <a:spAutoFit/>
          </a:bodyPr>
          <a:lstStyle/>
          <a:p>
            <a:r>
              <a:rPr lang="en-US" altLang="zh-CN" sz="1400" b="1" dirty="0">
                <a:solidFill>
                  <a:srgbClr val="000000"/>
                </a:solidFill>
                <a:latin typeface="Times New Roman" panose="02020603050405020304" pitchFamily="18" charset="0"/>
              </a:rPr>
              <a:t>40</a:t>
            </a:r>
            <a:r>
              <a:rPr lang="zh-CN" altLang="en-US" sz="1400" b="1" dirty="0">
                <a:solidFill>
                  <a:srgbClr val="000000"/>
                </a:solidFill>
                <a:latin typeface="微软雅黑" panose="020B0503020204020204" pitchFamily="34" charset="-122"/>
                <a:ea typeface="微软雅黑" panose="020B0503020204020204" pitchFamily="34" charset="-122"/>
              </a:rPr>
              <a:t>分钟除霜结果</a:t>
            </a:r>
            <a:endParaRPr lang="zh-CN" altLang="en-US" sz="1400" dirty="0"/>
          </a:p>
        </p:txBody>
      </p:sp>
      <p:sp>
        <p:nvSpPr>
          <p:cNvPr id="12" name="矩形 11"/>
          <p:cNvSpPr/>
          <p:nvPr/>
        </p:nvSpPr>
        <p:spPr>
          <a:xfrm>
            <a:off x="0" y="1171898"/>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1-</a:t>
            </a:r>
            <a:r>
              <a:rPr lang="zh-CN" altLang="en-US" b="1" dirty="0"/>
              <a:t>除霜瞬态分析</a:t>
            </a:r>
            <a:endParaRPr lang="zh-CN" altLang="en-US" dirty="0"/>
          </a:p>
        </p:txBody>
      </p:sp>
      <p:pic>
        <p:nvPicPr>
          <p:cNvPr id="9" name="图片 8">
            <a:extLst>
              <a:ext uri="{FF2B5EF4-FFF2-40B4-BE49-F238E27FC236}">
                <a16:creationId xmlns:a16="http://schemas.microsoft.com/office/drawing/2014/main" id="{12D2446C-9510-0D7D-68C0-915F0CFE65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4" name="文本框 17">
            <a:extLst>
              <a:ext uri="{FF2B5EF4-FFF2-40B4-BE49-F238E27FC236}">
                <a16:creationId xmlns:a16="http://schemas.microsoft.com/office/drawing/2014/main" id="{AD38AA19-45CA-78DF-8B25-E57F7F2FEE64}"/>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4AE2B2EB-C71B-36A7-F858-D3ED267A6067}"/>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49574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00712" y="1166671"/>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2-</a:t>
            </a:r>
            <a:r>
              <a:rPr lang="zh-CN" altLang="en-US" b="1" dirty="0"/>
              <a:t>除霜性能优化</a:t>
            </a:r>
            <a:endParaRPr lang="zh-CN" altLang="en-US" dirty="0"/>
          </a:p>
        </p:txBody>
      </p:sp>
      <p:sp>
        <p:nvSpPr>
          <p:cNvPr id="9" name="TextBox 8"/>
          <p:cNvSpPr txBox="1">
            <a:spLocks noChangeArrowheads="1"/>
          </p:cNvSpPr>
          <p:nvPr/>
        </p:nvSpPr>
        <p:spPr bwMode="auto">
          <a:xfrm>
            <a:off x="2365141" y="1533370"/>
            <a:ext cx="2887626" cy="1169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pPr algn="l"/>
            <a:r>
              <a:rPr lang="en-US" altLang="zh-CN" sz="1000" dirty="0">
                <a:ea typeface="宋体" panose="02010600030101010101" pitchFamily="2" charset="-122"/>
              </a:rPr>
              <a:t>Center defrost grille:AZN45274.001.0001</a:t>
            </a:r>
          </a:p>
          <a:p>
            <a:pPr algn="l"/>
            <a:r>
              <a:rPr lang="en-US" altLang="zh-CN" sz="1000" dirty="0">
                <a:ea typeface="宋体" panose="02010600030101010101" pitchFamily="2" charset="-122"/>
              </a:rPr>
              <a:t>Interior A surface:Auk49352.001.0009</a:t>
            </a:r>
          </a:p>
          <a:p>
            <a:pPr algn="l"/>
            <a:r>
              <a:rPr lang="en-US" altLang="zh-CN" sz="1000" dirty="0">
                <a:ea typeface="宋体" panose="02010600030101010101" pitchFamily="2" charset="-122"/>
              </a:rPr>
              <a:t>Door:AUK49351.001.0009</a:t>
            </a:r>
          </a:p>
          <a:p>
            <a:pPr algn="l"/>
            <a:r>
              <a:rPr lang="en-US" altLang="zh-CN" sz="1000" dirty="0">
                <a:ea typeface="宋体" panose="02010600030101010101" pitchFamily="2" charset="-122"/>
              </a:rPr>
              <a:t>Side defrost grille:2013-03-27</a:t>
            </a:r>
          </a:p>
          <a:p>
            <a:pPr algn="l"/>
            <a:r>
              <a:rPr lang="en-US" altLang="zh-CN" sz="1000" dirty="0">
                <a:ea typeface="宋体" panose="02010600030101010101" pitchFamily="2" charset="-122"/>
              </a:rPr>
              <a:t>Mirror patch:2012-9-13</a:t>
            </a:r>
          </a:p>
          <a:p>
            <a:pPr algn="l"/>
            <a:r>
              <a:rPr lang="en-US" altLang="zh-CN" sz="1000" dirty="0">
                <a:ea typeface="宋体" panose="02010600030101010101" pitchFamily="2" charset="-122"/>
              </a:rPr>
              <a:t>Defrost duct:26263433.002</a:t>
            </a:r>
          </a:p>
          <a:p>
            <a:pPr algn="l"/>
            <a:r>
              <a:rPr lang="en-US" altLang="zh-CN" sz="1000" dirty="0">
                <a:ea typeface="宋体" panose="02010600030101010101" pitchFamily="2" charset="-122"/>
              </a:rPr>
              <a:t>HVAC module:90871433.001.0003</a:t>
            </a:r>
          </a:p>
        </p:txBody>
      </p:sp>
      <p:pic>
        <p:nvPicPr>
          <p:cNvPr id="4" name="图片 3"/>
          <p:cNvPicPr>
            <a:picLocks noChangeAspect="1"/>
          </p:cNvPicPr>
          <p:nvPr/>
        </p:nvPicPr>
        <p:blipFill>
          <a:blip r:embed="rId2"/>
          <a:stretch>
            <a:fillRect/>
          </a:stretch>
        </p:blipFill>
        <p:spPr>
          <a:xfrm>
            <a:off x="6027238" y="1461823"/>
            <a:ext cx="2071418" cy="1128566"/>
          </a:xfrm>
          <a:prstGeom prst="rect">
            <a:avLst/>
          </a:prstGeom>
        </p:spPr>
      </p:pic>
      <p:pic>
        <p:nvPicPr>
          <p:cNvPr id="11" name="Picture 4" descr="D:\sunjiankui\CFD\NGK defrost\1.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5141" y="2815792"/>
            <a:ext cx="2450596" cy="132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0" descr="\\Wisqn030\hvac-ptc\SJK\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74451" y="2855879"/>
            <a:ext cx="2427426" cy="143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1" descr="\\Wisqn030\hvac-ptc\SJK\2.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0654" y="4207397"/>
            <a:ext cx="4312543" cy="1543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1"/>
          <p:cNvSpPr txBox="1">
            <a:spLocks noChangeArrowheads="1"/>
          </p:cNvSpPr>
          <p:nvPr/>
        </p:nvSpPr>
        <p:spPr bwMode="auto">
          <a:xfrm>
            <a:off x="6856191" y="2702023"/>
            <a:ext cx="1579356" cy="26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100" dirty="0">
                <a:ea typeface="宋体" panose="02010600030101010101" pitchFamily="2" charset="-122"/>
              </a:rPr>
              <a:t>V = 81 l/s</a:t>
            </a:r>
          </a:p>
        </p:txBody>
      </p:sp>
      <p:cxnSp>
        <p:nvCxnSpPr>
          <p:cNvPr id="6" name="直接箭头连接符 5"/>
          <p:cNvCxnSpPr/>
          <p:nvPr/>
        </p:nvCxnSpPr>
        <p:spPr>
          <a:xfrm flipH="1">
            <a:off x="7463197" y="2980039"/>
            <a:ext cx="130612" cy="180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Oval 24"/>
          <p:cNvSpPr>
            <a:spLocks noChangeArrowheads="1"/>
          </p:cNvSpPr>
          <p:nvPr/>
        </p:nvSpPr>
        <p:spPr bwMode="auto">
          <a:xfrm>
            <a:off x="3261534" y="4054962"/>
            <a:ext cx="576188" cy="576187"/>
          </a:xfrm>
          <a:prstGeom prst="ellipse">
            <a:avLst/>
          </a:prstGeom>
          <a:noFill/>
          <a:ln w="12700" algn="ctr">
            <a:solidFill>
              <a:srgbClr val="000066"/>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endParaRPr lang="en-US" altLang="zh-CN"/>
          </a:p>
        </p:txBody>
      </p:sp>
      <p:sp>
        <p:nvSpPr>
          <p:cNvPr id="17" name="TextBox 25"/>
          <p:cNvSpPr txBox="1">
            <a:spLocks noChangeArrowheads="1"/>
          </p:cNvSpPr>
          <p:nvPr/>
        </p:nvSpPr>
        <p:spPr bwMode="auto">
          <a:xfrm>
            <a:off x="5928185" y="5776620"/>
            <a:ext cx="1665624" cy="25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zh-CN" altLang="en-US" sz="1050" dirty="0">
                <a:ea typeface="宋体" panose="02010600030101010101" pitchFamily="2" charset="-122"/>
              </a:rPr>
              <a:t>格栅更新，两边开口减少</a:t>
            </a:r>
            <a:endParaRPr lang="en-US" altLang="zh-CN" sz="1050" dirty="0"/>
          </a:p>
        </p:txBody>
      </p:sp>
      <p:sp>
        <p:nvSpPr>
          <p:cNvPr id="18" name="TextBox 26"/>
          <p:cNvSpPr txBox="1">
            <a:spLocks noChangeArrowheads="1"/>
          </p:cNvSpPr>
          <p:nvPr/>
        </p:nvSpPr>
        <p:spPr bwMode="auto">
          <a:xfrm>
            <a:off x="2816590" y="4725378"/>
            <a:ext cx="1530989" cy="25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zh-CN" altLang="en-US" sz="1050" dirty="0">
                <a:ea typeface="宋体" panose="02010600030101010101" pitchFamily="2" charset="-122"/>
              </a:rPr>
              <a:t>侧除霜风道进口稍缩小</a:t>
            </a:r>
            <a:endParaRPr lang="en-US" altLang="zh-CN" sz="1050" dirty="0"/>
          </a:p>
        </p:txBody>
      </p:sp>
      <p:sp>
        <p:nvSpPr>
          <p:cNvPr id="19" name="Oval 24"/>
          <p:cNvSpPr>
            <a:spLocks noChangeArrowheads="1"/>
          </p:cNvSpPr>
          <p:nvPr/>
        </p:nvSpPr>
        <p:spPr bwMode="auto">
          <a:xfrm>
            <a:off x="6899432" y="5091419"/>
            <a:ext cx="576188" cy="576187"/>
          </a:xfrm>
          <a:prstGeom prst="ellipse">
            <a:avLst/>
          </a:prstGeom>
          <a:noFill/>
          <a:ln w="12700" algn="ctr">
            <a:solidFill>
              <a:srgbClr val="000066"/>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endParaRPr lang="en-US" altLang="zh-CN"/>
          </a:p>
        </p:txBody>
      </p:sp>
      <p:sp>
        <p:nvSpPr>
          <p:cNvPr id="20" name="矩形 19"/>
          <p:cNvSpPr/>
          <p:nvPr/>
        </p:nvSpPr>
        <p:spPr>
          <a:xfrm>
            <a:off x="669731" y="2118069"/>
            <a:ext cx="1415588" cy="338510"/>
          </a:xfrm>
          <a:prstGeom prst="rect">
            <a:avLst/>
          </a:prstGeom>
        </p:spPr>
        <p:txBody>
          <a:bodyPr wrap="none">
            <a:spAutoFit/>
          </a:bodyPr>
          <a:lstStyle/>
          <a:p>
            <a:r>
              <a:rPr lang="zh-CN" altLang="en-US" sz="1600" b="1" dirty="0">
                <a:latin typeface="微软雅黑" panose="020B0503020204020204" pitchFamily="34" charset="-122"/>
                <a:ea typeface="微软雅黑" panose="020B0503020204020204" pitchFamily="34" charset="-122"/>
              </a:rPr>
              <a:t>分析模型输入</a:t>
            </a:r>
          </a:p>
        </p:txBody>
      </p:sp>
      <p:sp>
        <p:nvSpPr>
          <p:cNvPr id="21" name="矩形 20"/>
          <p:cNvSpPr/>
          <p:nvPr/>
        </p:nvSpPr>
        <p:spPr>
          <a:xfrm>
            <a:off x="874890" y="4461894"/>
            <a:ext cx="1005272" cy="338510"/>
          </a:xfrm>
          <a:prstGeom prst="rect">
            <a:avLst/>
          </a:prstGeom>
        </p:spPr>
        <p:txBody>
          <a:bodyPr wrap="none">
            <a:spAutoFit/>
          </a:bodyPr>
          <a:lstStyle/>
          <a:p>
            <a:r>
              <a:rPr lang="zh-CN" altLang="en-US" sz="1600" b="1" dirty="0">
                <a:latin typeface="微软雅黑" panose="020B0503020204020204" pitchFamily="34" charset="-122"/>
                <a:ea typeface="微软雅黑" panose="020B0503020204020204" pitchFamily="34" charset="-122"/>
              </a:rPr>
              <a:t>优化方案</a:t>
            </a:r>
          </a:p>
        </p:txBody>
      </p:sp>
      <p:pic>
        <p:nvPicPr>
          <p:cNvPr id="22" name="图片 21">
            <a:extLst>
              <a:ext uri="{FF2B5EF4-FFF2-40B4-BE49-F238E27FC236}">
                <a16:creationId xmlns:a16="http://schemas.microsoft.com/office/drawing/2014/main" id="{B7B461FE-C815-A51B-29DF-026C4A03D5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5" name="文本框 17">
            <a:extLst>
              <a:ext uri="{FF2B5EF4-FFF2-40B4-BE49-F238E27FC236}">
                <a16:creationId xmlns:a16="http://schemas.microsoft.com/office/drawing/2014/main" id="{763C30DA-BB1F-3D08-3B61-4EDB5EDCA09B}"/>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7" name="文本框 15">
            <a:extLst>
              <a:ext uri="{FF2B5EF4-FFF2-40B4-BE49-F238E27FC236}">
                <a16:creationId xmlns:a16="http://schemas.microsoft.com/office/drawing/2014/main" id="{E772398C-A3B2-AB88-5DC4-9B7C1CCC61B2}"/>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429076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p:nvPr/>
        </p:nvSpPr>
        <p:spPr bwMode="auto">
          <a:xfrm rot="10800000">
            <a:off x="204881" y="133618"/>
            <a:ext cx="1509166" cy="122413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ysClr val="window" lastClr="FFFFFF">
                  <a:lumMod val="85000"/>
                </a:sysClr>
              </a:gs>
              <a:gs pos="100000">
                <a:sysClr val="window" lastClr="FFFFFF"/>
              </a:gs>
            </a:gsLst>
            <a:lin ang="2700000" scaled="1"/>
            <a:tileRect/>
          </a:gradFill>
          <a:ln w="38100" cap="flat" cmpd="sng" algn="ctr">
            <a:gradFill flip="none" rotWithShape="1">
              <a:gsLst>
                <a:gs pos="0">
                  <a:sysClr val="window" lastClr="FFFFFF"/>
                </a:gs>
                <a:gs pos="100000">
                  <a:sysClr val="window" lastClr="FFFFFF">
                    <a:lumMod val="85000"/>
                  </a:sysClr>
                </a:gs>
              </a:gsLst>
              <a:lin ang="2700000" scaled="1"/>
              <a:tileRect/>
            </a:gradFill>
            <a:prstDash val="solid"/>
          </a:ln>
          <a:effectLst>
            <a:outerShdw blurRad="88900" dist="101600" dir="2700000" algn="tl" rotWithShape="0">
              <a:prstClr val="black">
                <a:alpha val="25000"/>
              </a:prstClr>
            </a:outerShdw>
          </a:effectLst>
        </p:spPr>
        <p:txBody>
          <a:bodyPr rtlCol="0" anchor="ctr"/>
          <a:lstStyle/>
          <a:p>
            <a:pPr marL="0" marR="0" lvl="0" indent="0" algn="ctr" defTabSz="951230" eaLnBrk="1" fontAlgn="auto" latinLnBrk="0" hangingPunct="1">
              <a:lnSpc>
                <a:spcPct val="100000"/>
              </a:lnSpc>
              <a:spcBef>
                <a:spcPts val="0"/>
              </a:spcBef>
              <a:spcAft>
                <a:spcPts val="0"/>
              </a:spcAft>
              <a:buClrTx/>
              <a:buSzTx/>
              <a:buFontTx/>
              <a:buNone/>
              <a:defRPr/>
            </a:pPr>
            <a:endParaRPr kumimoji="0" lang="zh-CN" altLang="en-US" sz="1900" b="1"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sym typeface="Arial" panose="020B0604020202020204" pitchFamily="34" charset="0"/>
            </a:endParaRPr>
          </a:p>
        </p:txBody>
      </p:sp>
      <p:sp>
        <p:nvSpPr>
          <p:cNvPr id="12" name="矩形 11"/>
          <p:cNvSpPr/>
          <p:nvPr/>
        </p:nvSpPr>
        <p:spPr>
          <a:xfrm>
            <a:off x="7596196" y="1236899"/>
            <a:ext cx="4594217" cy="149271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a:spAutoFit/>
          </a:bodyPr>
          <a:lstStyle/>
          <a:p>
            <a:pPr fontAlgn="base">
              <a:spcBef>
                <a:spcPct val="0"/>
              </a:spcBef>
              <a:spcAft>
                <a:spcPct val="0"/>
              </a:spcAft>
            </a:pPr>
            <a:r>
              <a:rPr lang="zh-CN" altLang="en-US" sz="1600" b="1" dirty="0">
                <a:latin typeface="Calibri" panose="020F0502020204030204" pitchFamily="34" charset="0"/>
                <a:ea typeface="宋体" panose="02010600030101010101" pitchFamily="2" charset="-122"/>
              </a:rPr>
              <a:t>       领克</a:t>
            </a:r>
            <a:r>
              <a:rPr lang="en-US" altLang="zh-CN" sz="1600" b="1" dirty="0">
                <a:latin typeface="Calibri" panose="020F0502020204030204" pitchFamily="34" charset="0"/>
                <a:ea typeface="宋体" panose="02010600030101010101" pitchFamily="2" charset="-122"/>
              </a:rPr>
              <a:t>01/02/03/05  </a:t>
            </a:r>
            <a:r>
              <a:rPr lang="zh-CN" altLang="en-US" sz="1600" b="1" dirty="0">
                <a:latin typeface="Calibri" panose="020F0502020204030204" pitchFamily="34" charset="0"/>
                <a:ea typeface="宋体" panose="02010600030101010101" pitchFamily="2" charset="-122"/>
              </a:rPr>
              <a:t>主副仪表板产品设计，工艺布局，投产支持直至量产。</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仪表板本体采用搪塑发泡，装饰板包覆</a:t>
            </a:r>
            <a:r>
              <a:rPr lang="en-US" altLang="zh-CN" sz="1600" b="1" dirty="0">
                <a:latin typeface="Calibri" panose="020F0502020204030204" pitchFamily="34" charset="0"/>
                <a:ea typeface="宋体" panose="02010600030101010101" pitchFamily="2" charset="-122"/>
              </a:rPr>
              <a:t>/INS</a:t>
            </a:r>
            <a:r>
              <a:rPr lang="zh-CN" altLang="en-US" sz="1600" b="1" dirty="0">
                <a:latin typeface="Calibri" panose="020F0502020204030204" pitchFamily="34" charset="0"/>
                <a:ea typeface="宋体" panose="02010600030101010101" pitchFamily="2" charset="-122"/>
              </a:rPr>
              <a:t>等工艺。</a:t>
            </a:r>
            <a:endParaRPr lang="en-US" altLang="zh-CN" sz="1600" b="1" dirty="0">
              <a:latin typeface="Calibri" panose="020F0502020204030204" pitchFamily="34" charset="0"/>
              <a:ea typeface="宋体" panose="02010600030101010101" pitchFamily="2" charset="-122"/>
            </a:endParaRPr>
          </a:p>
          <a:p>
            <a:pPr fontAlgn="base">
              <a:spcBef>
                <a:spcPct val="0"/>
              </a:spcBef>
              <a:spcAft>
                <a:spcPct val="0"/>
              </a:spcAft>
            </a:pPr>
            <a:r>
              <a:rPr lang="en-US" altLang="zh-CN" sz="1600" b="1" dirty="0">
                <a:latin typeface="Calibri" panose="020F0502020204030204" pitchFamily="34" charset="0"/>
                <a:ea typeface="宋体" panose="02010600030101010101" pitchFamily="2" charset="-122"/>
              </a:rPr>
              <a:t>        </a:t>
            </a:r>
            <a:r>
              <a:rPr lang="zh-CN" altLang="en-US" sz="1600" b="1" dirty="0">
                <a:latin typeface="Calibri" panose="020F0502020204030204" pitchFamily="34" charset="0"/>
                <a:ea typeface="宋体" panose="02010600030101010101" pitchFamily="2" charset="-122"/>
              </a:rPr>
              <a:t>副仪表板采用高光漆及手工包覆等工艺</a:t>
            </a:r>
            <a:endParaRPr lang="en-US" altLang="zh-CN" sz="1600" b="1" dirty="0">
              <a:latin typeface="Calibri" panose="020F0502020204030204" pitchFamily="34" charset="0"/>
              <a:ea typeface="宋体" panose="02010600030101010101" pitchFamily="2" charset="-122"/>
            </a:endParaRPr>
          </a:p>
          <a:p>
            <a:pPr marL="742950" lvl="1" indent="-285750" fontAlgn="base">
              <a:spcBef>
                <a:spcPct val="0"/>
              </a:spcBef>
              <a:spcAft>
                <a:spcPct val="0"/>
              </a:spcAft>
            </a:pPr>
            <a:endParaRPr lang="en-US" altLang="zh-CN" sz="1100" b="1" dirty="0">
              <a:latin typeface="Calibri" panose="020F0502020204030204" pitchFamily="34" charset="0"/>
              <a:ea typeface="宋体" panose="02010600030101010101" pitchFamily="2" charset="-122"/>
            </a:endParaRPr>
          </a:p>
        </p:txBody>
      </p:sp>
      <p:pic>
        <p:nvPicPr>
          <p:cNvPr id="10" name="图片 9"/>
          <p:cNvPicPr>
            <a:picLocks noChangeAspect="1"/>
          </p:cNvPicPr>
          <p:nvPr/>
        </p:nvPicPr>
        <p:blipFill>
          <a:blip r:embed="rId2"/>
          <a:stretch>
            <a:fillRect/>
          </a:stretch>
        </p:blipFill>
        <p:spPr>
          <a:xfrm>
            <a:off x="3808236" y="1242988"/>
            <a:ext cx="1605956" cy="1204467"/>
          </a:xfrm>
          <a:prstGeom prst="rect">
            <a:avLst/>
          </a:prstGeom>
        </p:spPr>
      </p:pic>
      <p:pic>
        <p:nvPicPr>
          <p:cNvPr id="13" name="图片 12"/>
          <p:cNvPicPr>
            <a:picLocks noChangeAspect="1"/>
          </p:cNvPicPr>
          <p:nvPr/>
        </p:nvPicPr>
        <p:blipFill>
          <a:blip r:embed="rId3"/>
          <a:stretch>
            <a:fillRect/>
          </a:stretch>
        </p:blipFill>
        <p:spPr>
          <a:xfrm>
            <a:off x="3779910" y="2834793"/>
            <a:ext cx="1605956" cy="1204467"/>
          </a:xfrm>
          <a:prstGeom prst="rect">
            <a:avLst/>
          </a:prstGeom>
        </p:spPr>
      </p:pic>
      <p:pic>
        <p:nvPicPr>
          <p:cNvPr id="14" name="图片 13"/>
          <p:cNvPicPr>
            <a:picLocks noChangeAspect="1"/>
          </p:cNvPicPr>
          <p:nvPr/>
        </p:nvPicPr>
        <p:blipFill rotWithShape="1">
          <a:blip r:embed="rId4"/>
          <a:srcRect/>
          <a:stretch>
            <a:fillRect/>
          </a:stretch>
        </p:blipFill>
        <p:spPr>
          <a:xfrm>
            <a:off x="135534" y="1234395"/>
            <a:ext cx="1762725" cy="1118397"/>
          </a:xfrm>
          <a:prstGeom prst="rect">
            <a:avLst/>
          </a:prstGeom>
        </p:spPr>
      </p:pic>
      <p:pic>
        <p:nvPicPr>
          <p:cNvPr id="15" name="图片 14"/>
          <p:cNvPicPr>
            <a:picLocks noChangeAspect="1"/>
          </p:cNvPicPr>
          <p:nvPr/>
        </p:nvPicPr>
        <p:blipFill rotWithShape="1">
          <a:blip r:embed="rId5"/>
          <a:srcRect/>
          <a:stretch>
            <a:fillRect/>
          </a:stretch>
        </p:blipFill>
        <p:spPr>
          <a:xfrm>
            <a:off x="157873" y="2708920"/>
            <a:ext cx="1404135" cy="1680076"/>
          </a:xfrm>
          <a:prstGeom prst="rect">
            <a:avLst/>
          </a:prstGeom>
        </p:spPr>
      </p:pic>
      <p:pic>
        <p:nvPicPr>
          <p:cNvPr id="18" name="图片 17"/>
          <p:cNvPicPr>
            <a:picLocks noChangeAspect="1"/>
          </p:cNvPicPr>
          <p:nvPr/>
        </p:nvPicPr>
        <p:blipFill>
          <a:blip r:embed="rId6"/>
          <a:stretch>
            <a:fillRect/>
          </a:stretch>
        </p:blipFill>
        <p:spPr>
          <a:xfrm>
            <a:off x="2092964" y="2834792"/>
            <a:ext cx="1605955" cy="1204467"/>
          </a:xfrm>
          <a:prstGeom prst="rect">
            <a:avLst/>
          </a:prstGeom>
        </p:spPr>
      </p:pic>
      <p:pic>
        <p:nvPicPr>
          <p:cNvPr id="19" name="图片 18"/>
          <p:cNvPicPr>
            <a:picLocks noChangeAspect="1"/>
          </p:cNvPicPr>
          <p:nvPr/>
        </p:nvPicPr>
        <p:blipFill rotWithShape="1">
          <a:blip r:embed="rId7"/>
          <a:srcRect/>
          <a:stretch>
            <a:fillRect/>
          </a:stretch>
        </p:blipFill>
        <p:spPr>
          <a:xfrm>
            <a:off x="2134310" y="1242988"/>
            <a:ext cx="1605956" cy="1043106"/>
          </a:xfrm>
          <a:prstGeom prst="rect">
            <a:avLst/>
          </a:prstGeom>
        </p:spPr>
      </p:pic>
      <p:pic>
        <p:nvPicPr>
          <p:cNvPr id="20" name="图片 19"/>
          <p:cNvPicPr>
            <a:picLocks noChangeAspect="1"/>
          </p:cNvPicPr>
          <p:nvPr/>
        </p:nvPicPr>
        <p:blipFill rotWithShape="1">
          <a:blip r:embed="rId8"/>
          <a:srcRect/>
          <a:stretch>
            <a:fillRect/>
          </a:stretch>
        </p:blipFill>
        <p:spPr>
          <a:xfrm>
            <a:off x="5725710" y="2805339"/>
            <a:ext cx="1587075" cy="1263376"/>
          </a:xfrm>
          <a:prstGeom prst="rect">
            <a:avLst/>
          </a:prstGeom>
        </p:spPr>
      </p:pic>
      <p:pic>
        <p:nvPicPr>
          <p:cNvPr id="21" name="图片 20"/>
          <p:cNvPicPr>
            <a:picLocks noChangeAspect="1"/>
          </p:cNvPicPr>
          <p:nvPr/>
        </p:nvPicPr>
        <p:blipFill rotWithShape="1">
          <a:blip r:embed="rId9"/>
          <a:srcRect/>
          <a:stretch>
            <a:fillRect/>
          </a:stretch>
        </p:blipFill>
        <p:spPr>
          <a:xfrm>
            <a:off x="5650243" y="1236175"/>
            <a:ext cx="1738011" cy="1218092"/>
          </a:xfrm>
          <a:prstGeom prst="rect">
            <a:avLst/>
          </a:prstGeom>
        </p:spPr>
      </p:pic>
      <p:pic>
        <p:nvPicPr>
          <p:cNvPr id="22" name="图片 21"/>
          <p:cNvPicPr>
            <a:picLocks noChangeAspect="1"/>
          </p:cNvPicPr>
          <p:nvPr/>
        </p:nvPicPr>
        <p:blipFill>
          <a:blip r:embed="rId10"/>
          <a:stretch>
            <a:fillRect/>
          </a:stretch>
        </p:blipFill>
        <p:spPr>
          <a:xfrm>
            <a:off x="157873" y="4388996"/>
            <a:ext cx="2486540" cy="1947564"/>
          </a:xfrm>
          <a:prstGeom prst="rect">
            <a:avLst/>
          </a:prstGeom>
        </p:spPr>
      </p:pic>
      <p:pic>
        <p:nvPicPr>
          <p:cNvPr id="23" name="图片 22"/>
          <p:cNvPicPr>
            <a:picLocks noChangeAspect="1"/>
          </p:cNvPicPr>
          <p:nvPr/>
        </p:nvPicPr>
        <p:blipFill>
          <a:blip r:embed="rId11"/>
          <a:stretch>
            <a:fillRect/>
          </a:stretch>
        </p:blipFill>
        <p:spPr>
          <a:xfrm>
            <a:off x="2106696" y="4149080"/>
            <a:ext cx="2555776" cy="1849319"/>
          </a:xfrm>
          <a:prstGeom prst="rect">
            <a:avLst/>
          </a:prstGeom>
        </p:spPr>
      </p:pic>
      <p:pic>
        <p:nvPicPr>
          <p:cNvPr id="24" name="图片 23"/>
          <p:cNvPicPr>
            <a:picLocks noChangeAspect="1"/>
          </p:cNvPicPr>
          <p:nvPr/>
        </p:nvPicPr>
        <p:blipFill>
          <a:blip r:embed="rId12"/>
          <a:stretch>
            <a:fillRect/>
          </a:stretch>
        </p:blipFill>
        <p:spPr>
          <a:xfrm>
            <a:off x="5207160" y="4249366"/>
            <a:ext cx="2304991" cy="1749033"/>
          </a:xfrm>
          <a:prstGeom prst="rect">
            <a:avLst/>
          </a:prstGeom>
        </p:spPr>
      </p:pic>
      <p:pic>
        <p:nvPicPr>
          <p:cNvPr id="25" name="图片 24">
            <a:extLst>
              <a:ext uri="{FF2B5EF4-FFF2-40B4-BE49-F238E27FC236}">
                <a16:creationId xmlns:a16="http://schemas.microsoft.com/office/drawing/2014/main" id="{306D8BC4-32CD-DDA8-BAA6-EBF561934A0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74E701CE-E0A3-C60D-9FB1-8D0AEBFD62ED}"/>
              </a:ext>
            </a:extLst>
          </p:cNvPr>
          <p:cNvSpPr txBox="1"/>
          <p:nvPr/>
        </p:nvSpPr>
        <p:spPr>
          <a:xfrm>
            <a:off x="766614" y="523028"/>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p>
        </p:txBody>
      </p:sp>
      <p:sp>
        <p:nvSpPr>
          <p:cNvPr id="3" name="文本框 15">
            <a:extLst>
              <a:ext uri="{FF2B5EF4-FFF2-40B4-BE49-F238E27FC236}">
                <a16:creationId xmlns:a16="http://schemas.microsoft.com/office/drawing/2014/main" id="{741F285C-C0E4-48B7-F51F-32AAB91DB572}"/>
              </a:ext>
            </a:extLst>
          </p:cNvPr>
          <p:cNvSpPr txBox="1"/>
          <p:nvPr/>
        </p:nvSpPr>
        <p:spPr>
          <a:xfrm>
            <a:off x="26163" y="485697"/>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01</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7554665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31682" y="1500845"/>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2-</a:t>
            </a:r>
            <a:r>
              <a:rPr lang="zh-CN" altLang="en-US" b="1" dirty="0"/>
              <a:t>除霜性能优化</a:t>
            </a:r>
            <a:endParaRPr lang="zh-CN" altLang="en-US" dirty="0"/>
          </a:p>
        </p:txBody>
      </p:sp>
      <p:pic>
        <p:nvPicPr>
          <p:cNvPr id="27" name="Picture 4" descr="C:\CFD\k211 defrost\NGK-defrost-20130917-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83506" y="2371190"/>
            <a:ext cx="2930831" cy="2198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 descr="C:\CFD\k211 defrost\NGK-defrost-20130917-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6417" y="4703774"/>
            <a:ext cx="2911096" cy="2182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6136417" y="2371190"/>
            <a:ext cx="3104202" cy="2198431"/>
            <a:chOff x="457200" y="639763"/>
            <a:chExt cx="3914503" cy="2835275"/>
          </a:xfrm>
        </p:grpSpPr>
        <p:pic>
          <p:nvPicPr>
            <p:cNvPr id="26" name="Picture 2" descr="C:\CFD\k211 defrost\NGK-defrost-2013091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639763"/>
              <a:ext cx="3779838"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6"/>
            <p:cNvSpPr txBox="1">
              <a:spLocks noChangeArrowheads="1"/>
            </p:cNvSpPr>
            <p:nvPr/>
          </p:nvSpPr>
          <p:spPr bwMode="auto">
            <a:xfrm>
              <a:off x="1096692" y="1789083"/>
              <a:ext cx="609600" cy="436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800" b="1" dirty="0" err="1">
                  <a:ea typeface="宋体" panose="02010600030101010101" pitchFamily="2" charset="-122"/>
                </a:rPr>
                <a:t>Dr</a:t>
              </a:r>
              <a:endParaRPr lang="en-US" altLang="zh-CN" sz="800" b="1" dirty="0">
                <a:ea typeface="宋体" panose="02010600030101010101" pitchFamily="2" charset="-122"/>
              </a:endParaRPr>
            </a:p>
            <a:p>
              <a:r>
                <a:rPr lang="en-US" altLang="zh-CN" sz="800" b="1" dirty="0">
                  <a:ea typeface="宋体" panose="02010600030101010101" pitchFamily="2" charset="-122"/>
                </a:rPr>
                <a:t>8.7 l/s</a:t>
              </a:r>
            </a:p>
          </p:txBody>
        </p:sp>
        <p:sp>
          <p:nvSpPr>
            <p:cNvPr id="30" name="TextBox 7"/>
            <p:cNvSpPr txBox="1">
              <a:spLocks noChangeArrowheads="1"/>
            </p:cNvSpPr>
            <p:nvPr/>
          </p:nvSpPr>
          <p:spPr bwMode="auto">
            <a:xfrm>
              <a:off x="3762103" y="1862108"/>
              <a:ext cx="609600" cy="436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800" b="1" dirty="0">
                  <a:ea typeface="宋体" panose="02010600030101010101" pitchFamily="2" charset="-122"/>
                </a:rPr>
                <a:t>Pa</a:t>
              </a:r>
            </a:p>
            <a:p>
              <a:r>
                <a:rPr lang="en-US" altLang="zh-CN" sz="800" b="1" dirty="0">
                  <a:ea typeface="宋体" panose="02010600030101010101" pitchFamily="2" charset="-122"/>
                </a:rPr>
                <a:t>8.0 l/s</a:t>
              </a:r>
            </a:p>
          </p:txBody>
        </p:sp>
        <p:sp>
          <p:nvSpPr>
            <p:cNvPr id="31" name="TextBox 8"/>
            <p:cNvSpPr txBox="1">
              <a:spLocks noChangeArrowheads="1"/>
            </p:cNvSpPr>
            <p:nvPr/>
          </p:nvSpPr>
          <p:spPr bwMode="auto">
            <a:xfrm>
              <a:off x="2393677" y="2438370"/>
              <a:ext cx="690453" cy="436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800" b="1">
                  <a:ea typeface="宋体" panose="02010600030101010101" pitchFamily="2" charset="-122"/>
                </a:rPr>
                <a:t>Center</a:t>
              </a:r>
            </a:p>
            <a:p>
              <a:r>
                <a:rPr lang="en-US" altLang="zh-CN" sz="800" b="1">
                  <a:ea typeface="宋体" panose="02010600030101010101" pitchFamily="2" charset="-122"/>
                </a:rPr>
                <a:t>64.3 l/s</a:t>
              </a:r>
            </a:p>
          </p:txBody>
        </p:sp>
        <p:sp>
          <p:nvSpPr>
            <p:cNvPr id="32" name="Oval 8"/>
            <p:cNvSpPr>
              <a:spLocks noChangeArrowheads="1"/>
            </p:cNvSpPr>
            <p:nvPr/>
          </p:nvSpPr>
          <p:spPr bwMode="auto">
            <a:xfrm>
              <a:off x="1857375" y="1989138"/>
              <a:ext cx="142875" cy="360362"/>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endParaRPr lang="en-US" altLang="zh-CN"/>
            </a:p>
          </p:txBody>
        </p:sp>
        <p:sp>
          <p:nvSpPr>
            <p:cNvPr id="33" name="Oval 9"/>
            <p:cNvSpPr>
              <a:spLocks noChangeArrowheads="1"/>
            </p:cNvSpPr>
            <p:nvPr/>
          </p:nvSpPr>
          <p:spPr bwMode="auto">
            <a:xfrm>
              <a:off x="3368675" y="1989138"/>
              <a:ext cx="144463" cy="360362"/>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endParaRPr lang="en-US" altLang="zh-CN"/>
            </a:p>
          </p:txBody>
        </p:sp>
        <p:sp>
          <p:nvSpPr>
            <p:cNvPr id="34" name="TextBox 10"/>
            <p:cNvSpPr txBox="1">
              <a:spLocks noChangeArrowheads="1"/>
            </p:cNvSpPr>
            <p:nvPr/>
          </p:nvSpPr>
          <p:spPr bwMode="auto">
            <a:xfrm>
              <a:off x="3224213" y="2349500"/>
              <a:ext cx="556228" cy="317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zh-CN" altLang="en-US" sz="1000" b="1" dirty="0">
                  <a:ea typeface="宋体" panose="02010600030101010101" pitchFamily="2" charset="-122"/>
                </a:rPr>
                <a:t>变差</a:t>
              </a:r>
              <a:endParaRPr lang="en-US" altLang="zh-CN" sz="1000" b="1" dirty="0"/>
            </a:p>
          </p:txBody>
        </p:sp>
      </p:grpSp>
      <p:sp>
        <p:nvSpPr>
          <p:cNvPr id="35" name="TextBox 11"/>
          <p:cNvSpPr txBox="1">
            <a:spLocks noChangeArrowheads="1"/>
          </p:cNvSpPr>
          <p:nvPr/>
        </p:nvSpPr>
        <p:spPr bwMode="auto">
          <a:xfrm>
            <a:off x="9240619" y="5309687"/>
            <a:ext cx="2696084" cy="4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pPr algn="l"/>
            <a:r>
              <a:rPr lang="zh-CN" altLang="en-US" sz="1050" b="1" dirty="0">
                <a:ea typeface="宋体" panose="02010600030101010101" pitchFamily="2" charset="-122"/>
              </a:rPr>
              <a:t>模型跟新后，前挡中间的除霜效果更佳，但下边角落变差。</a:t>
            </a:r>
            <a:endParaRPr lang="en-US" altLang="zh-CN" sz="1050" b="1" dirty="0"/>
          </a:p>
        </p:txBody>
      </p:sp>
      <p:pic>
        <p:nvPicPr>
          <p:cNvPr id="37" name="Picture 4" descr="D:\sunjiankui\CFD\NGK defrost\NGK-defrost-201300503-m3'-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713" y="4709920"/>
            <a:ext cx="2884774" cy="2162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2"/>
          <p:cNvGrpSpPr/>
          <p:nvPr/>
        </p:nvGrpSpPr>
        <p:grpSpPr>
          <a:xfrm>
            <a:off x="35142" y="2389590"/>
            <a:ext cx="2962761" cy="2161631"/>
            <a:chOff x="35146" y="901020"/>
            <a:chExt cx="3219732" cy="2302387"/>
          </a:xfrm>
        </p:grpSpPr>
        <p:pic>
          <p:nvPicPr>
            <p:cNvPr id="36" name="Picture 2" descr="D:\sunjiankui\CFD\NGK defrost\NGK-defrost-201300503-m3'-a.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146" y="901020"/>
              <a:ext cx="3069420" cy="230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6"/>
            <p:cNvSpPr txBox="1">
              <a:spLocks noChangeArrowheads="1"/>
            </p:cNvSpPr>
            <p:nvPr/>
          </p:nvSpPr>
          <p:spPr bwMode="auto">
            <a:xfrm>
              <a:off x="489248" y="1713660"/>
              <a:ext cx="488056" cy="360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800" b="1" dirty="0" err="1">
                  <a:ea typeface="宋体" panose="02010600030101010101" pitchFamily="2" charset="-122"/>
                </a:rPr>
                <a:t>Dr</a:t>
              </a:r>
              <a:endParaRPr lang="en-US" altLang="zh-CN" sz="800" b="1" dirty="0">
                <a:ea typeface="宋体" panose="02010600030101010101" pitchFamily="2" charset="-122"/>
              </a:endParaRPr>
            </a:p>
            <a:p>
              <a:r>
                <a:rPr lang="en-US" altLang="zh-CN" sz="800" b="1" dirty="0">
                  <a:ea typeface="宋体" panose="02010600030101010101" pitchFamily="2" charset="-122"/>
                </a:rPr>
                <a:t>9.3 l/s</a:t>
              </a:r>
            </a:p>
          </p:txBody>
        </p:sp>
        <p:sp>
          <p:nvSpPr>
            <p:cNvPr id="39" name="TextBox 7"/>
            <p:cNvSpPr txBox="1">
              <a:spLocks noChangeArrowheads="1"/>
            </p:cNvSpPr>
            <p:nvPr/>
          </p:nvSpPr>
          <p:spPr bwMode="auto">
            <a:xfrm>
              <a:off x="2766822" y="1728977"/>
              <a:ext cx="488056" cy="360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800" b="1" dirty="0">
                  <a:ea typeface="宋体" panose="02010600030101010101" pitchFamily="2" charset="-122"/>
                </a:rPr>
                <a:t>Pa</a:t>
              </a:r>
            </a:p>
            <a:p>
              <a:r>
                <a:rPr lang="en-US" altLang="zh-CN" sz="800" b="1" dirty="0">
                  <a:ea typeface="宋体" panose="02010600030101010101" pitchFamily="2" charset="-122"/>
                </a:rPr>
                <a:t>8.5 l/s</a:t>
              </a:r>
            </a:p>
          </p:txBody>
        </p:sp>
        <p:sp>
          <p:nvSpPr>
            <p:cNvPr id="40" name="TextBox 8"/>
            <p:cNvSpPr txBox="1">
              <a:spLocks noChangeArrowheads="1"/>
            </p:cNvSpPr>
            <p:nvPr/>
          </p:nvSpPr>
          <p:spPr bwMode="auto">
            <a:xfrm>
              <a:off x="1789870" y="2362947"/>
              <a:ext cx="543794" cy="360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800" b="1" dirty="0">
                  <a:ea typeface="宋体" panose="02010600030101010101" pitchFamily="2" charset="-122"/>
                </a:rPr>
                <a:t>Center</a:t>
              </a:r>
            </a:p>
            <a:p>
              <a:r>
                <a:rPr lang="en-US" altLang="zh-CN" sz="800" b="1" dirty="0">
                  <a:ea typeface="宋体" panose="02010600030101010101" pitchFamily="2" charset="-122"/>
                </a:rPr>
                <a:t>63.2 l/s</a:t>
              </a:r>
            </a:p>
          </p:txBody>
        </p:sp>
      </p:grpSp>
      <p:pic>
        <p:nvPicPr>
          <p:cNvPr id="41" name="Picture 10" descr="D:\sunjiankui\CFD\NGK defrost\NGK-defrost-201300503-m3'-b.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48233" y="2518298"/>
            <a:ext cx="2685263" cy="2014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矩形 20"/>
          <p:cNvSpPr/>
          <p:nvPr/>
        </p:nvSpPr>
        <p:spPr>
          <a:xfrm>
            <a:off x="9865" y="2219501"/>
            <a:ext cx="1210430" cy="338510"/>
          </a:xfrm>
          <a:prstGeom prst="rect">
            <a:avLst/>
          </a:prstGeom>
        </p:spPr>
        <p:txBody>
          <a:bodyPr wrap="none">
            <a:spAutoFit/>
          </a:bodyPr>
          <a:lstStyle/>
          <a:p>
            <a:r>
              <a:rPr lang="zh-CN" altLang="en-US" sz="1600" dirty="0">
                <a:latin typeface="微软雅黑" panose="020B0503020204020204" pitchFamily="34" charset="-122"/>
                <a:ea typeface="微软雅黑" panose="020B0503020204020204" pitchFamily="34" charset="-122"/>
              </a:rPr>
              <a:t>模型更改前</a:t>
            </a:r>
          </a:p>
        </p:txBody>
      </p:sp>
      <p:sp>
        <p:nvSpPr>
          <p:cNvPr id="22" name="矩形 21"/>
          <p:cNvSpPr/>
          <p:nvPr/>
        </p:nvSpPr>
        <p:spPr>
          <a:xfrm>
            <a:off x="6038319" y="2154005"/>
            <a:ext cx="1210430" cy="338510"/>
          </a:xfrm>
          <a:prstGeom prst="rect">
            <a:avLst/>
          </a:prstGeom>
        </p:spPr>
        <p:txBody>
          <a:bodyPr wrap="none">
            <a:spAutoFit/>
          </a:bodyPr>
          <a:lstStyle/>
          <a:p>
            <a:r>
              <a:rPr lang="zh-CN" altLang="en-US" sz="1600" dirty="0">
                <a:latin typeface="微软雅黑" panose="020B0503020204020204" pitchFamily="34" charset="-122"/>
                <a:ea typeface="微软雅黑" panose="020B0503020204020204" pitchFamily="34" charset="-122"/>
              </a:rPr>
              <a:t>模型更改后</a:t>
            </a:r>
          </a:p>
        </p:txBody>
      </p:sp>
      <p:pic>
        <p:nvPicPr>
          <p:cNvPr id="23" name="图片 22">
            <a:extLst>
              <a:ext uri="{FF2B5EF4-FFF2-40B4-BE49-F238E27FC236}">
                <a16:creationId xmlns:a16="http://schemas.microsoft.com/office/drawing/2014/main" id="{52D1145F-47E0-8608-23F0-FD388CE08D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4" name="文本框 17">
            <a:extLst>
              <a:ext uri="{FF2B5EF4-FFF2-40B4-BE49-F238E27FC236}">
                <a16:creationId xmlns:a16="http://schemas.microsoft.com/office/drawing/2014/main" id="{7D1BB2A1-4EF9-7A68-2CE7-DB5B504F70D2}"/>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66ADA9B5-E683-D48B-F3DF-B0CE2D461102}"/>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68432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1231956"/>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2-</a:t>
            </a:r>
            <a:r>
              <a:rPr lang="zh-CN" altLang="en-US" b="1" dirty="0"/>
              <a:t>除霜性能优化</a:t>
            </a:r>
            <a:endParaRPr lang="zh-CN" altLang="en-US" dirty="0"/>
          </a:p>
        </p:txBody>
      </p:sp>
      <p:pic>
        <p:nvPicPr>
          <p:cNvPr id="20" name="Picture 2" descr="C:\CFD\k211 defrost\old\NGK-defrost-201300503-m3'-uns-1-003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9475" y="1785624"/>
            <a:ext cx="3292046" cy="246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 descr="C:\CFD\k211 defrost\old\NGK-defrost-201300503-m3'-uns-1-006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1521" y="1785624"/>
            <a:ext cx="3290459" cy="246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C:\CFD\k211 defrost\old\NGK-defrost-201300503-m3'-uns-1-009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981" y="1785624"/>
            <a:ext cx="3292046" cy="246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 descr="C:\CFD\k211 defrost\old\NGK-defrost-201300503-m3'-uns-1-012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29475" y="4345928"/>
            <a:ext cx="3292046" cy="246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6" descr="C:\CFD\k211 defrost\old\NGK-defrost-201300503-m3'-uns-1-0150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1521" y="4345928"/>
            <a:ext cx="3290459" cy="246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7" descr="C:\CFD\k211 defrost\old\NGK-defrost-201300503-m3'-uns-1-018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11981" y="4345928"/>
            <a:ext cx="3292046" cy="246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9"/>
          <p:cNvSpPr txBox="1">
            <a:spLocks noChangeArrowheads="1"/>
          </p:cNvSpPr>
          <p:nvPr/>
        </p:nvSpPr>
        <p:spPr bwMode="auto">
          <a:xfrm>
            <a:off x="2688198" y="3495138"/>
            <a:ext cx="506804" cy="26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100" dirty="0"/>
              <a:t>5 min</a:t>
            </a:r>
          </a:p>
        </p:txBody>
      </p:sp>
      <p:sp>
        <p:nvSpPr>
          <p:cNvPr id="27" name="TextBox 10"/>
          <p:cNvSpPr txBox="1">
            <a:spLocks noChangeArrowheads="1"/>
          </p:cNvSpPr>
          <p:nvPr/>
        </p:nvSpPr>
        <p:spPr bwMode="auto">
          <a:xfrm>
            <a:off x="5999292" y="3495138"/>
            <a:ext cx="578930" cy="26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100"/>
              <a:t>10 min</a:t>
            </a:r>
          </a:p>
        </p:txBody>
      </p:sp>
      <p:sp>
        <p:nvSpPr>
          <p:cNvPr id="28" name="TextBox 11"/>
          <p:cNvSpPr txBox="1">
            <a:spLocks noChangeArrowheads="1"/>
          </p:cNvSpPr>
          <p:nvPr/>
        </p:nvSpPr>
        <p:spPr bwMode="auto">
          <a:xfrm>
            <a:off x="9311972" y="3485614"/>
            <a:ext cx="578930" cy="26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100"/>
              <a:t>15 min</a:t>
            </a:r>
          </a:p>
        </p:txBody>
      </p:sp>
      <p:sp>
        <p:nvSpPr>
          <p:cNvPr id="29" name="TextBox 12"/>
          <p:cNvSpPr txBox="1">
            <a:spLocks noChangeArrowheads="1"/>
          </p:cNvSpPr>
          <p:nvPr/>
        </p:nvSpPr>
        <p:spPr bwMode="auto">
          <a:xfrm>
            <a:off x="2688198" y="6004649"/>
            <a:ext cx="578930" cy="26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100"/>
              <a:t>20 min</a:t>
            </a:r>
          </a:p>
        </p:txBody>
      </p:sp>
      <p:sp>
        <p:nvSpPr>
          <p:cNvPr id="30" name="TextBox 13"/>
          <p:cNvSpPr txBox="1">
            <a:spLocks noChangeArrowheads="1"/>
          </p:cNvSpPr>
          <p:nvPr/>
        </p:nvSpPr>
        <p:spPr bwMode="auto">
          <a:xfrm>
            <a:off x="6037387" y="6004649"/>
            <a:ext cx="578930" cy="26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100"/>
              <a:t>25 min</a:t>
            </a:r>
          </a:p>
        </p:txBody>
      </p:sp>
      <p:sp>
        <p:nvSpPr>
          <p:cNvPr id="31" name="TextBox 14"/>
          <p:cNvSpPr txBox="1">
            <a:spLocks noChangeArrowheads="1"/>
          </p:cNvSpPr>
          <p:nvPr/>
        </p:nvSpPr>
        <p:spPr bwMode="auto">
          <a:xfrm>
            <a:off x="9311972" y="5995126"/>
            <a:ext cx="578930" cy="26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100"/>
              <a:t>30 min</a:t>
            </a:r>
          </a:p>
        </p:txBody>
      </p:sp>
      <p:sp>
        <p:nvSpPr>
          <p:cNvPr id="15" name="矩形 14"/>
          <p:cNvSpPr/>
          <p:nvPr/>
        </p:nvSpPr>
        <p:spPr>
          <a:xfrm>
            <a:off x="0" y="1785624"/>
            <a:ext cx="1210430" cy="338510"/>
          </a:xfrm>
          <a:prstGeom prst="rect">
            <a:avLst/>
          </a:prstGeom>
        </p:spPr>
        <p:txBody>
          <a:bodyPr wrap="none">
            <a:spAutoFit/>
          </a:bodyPr>
          <a:lstStyle/>
          <a:p>
            <a:r>
              <a:rPr lang="zh-CN" altLang="en-US" sz="1600" dirty="0">
                <a:latin typeface="微软雅黑" panose="020B0503020204020204" pitchFamily="34" charset="-122"/>
                <a:ea typeface="微软雅黑" panose="020B0503020204020204" pitchFamily="34" charset="-122"/>
              </a:rPr>
              <a:t>模型更改前</a:t>
            </a:r>
          </a:p>
        </p:txBody>
      </p:sp>
      <p:pic>
        <p:nvPicPr>
          <p:cNvPr id="16" name="图片 15">
            <a:extLst>
              <a:ext uri="{FF2B5EF4-FFF2-40B4-BE49-F238E27FC236}">
                <a16:creationId xmlns:a16="http://schemas.microsoft.com/office/drawing/2014/main" id="{2F900FF6-1BBD-EF6D-8172-B74863C3A14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58A8B457-0785-A0B8-67D7-457D2EFDA89A}"/>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8731B75B-1433-B46A-0FDE-4B7EE27BDBF1}"/>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345727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53992" y="770198"/>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2-</a:t>
            </a:r>
            <a:r>
              <a:rPr lang="zh-CN" altLang="en-US" b="1" dirty="0"/>
              <a:t>除霜性能优化</a:t>
            </a:r>
            <a:endParaRPr lang="zh-CN" altLang="en-US" dirty="0"/>
          </a:p>
        </p:txBody>
      </p:sp>
      <p:pic>
        <p:nvPicPr>
          <p:cNvPr id="15" name="Picture 2" descr="C:\CFD\k211 defrost\new\NGK-defrost-20130917'-uns-1-003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8873" y="1137552"/>
            <a:ext cx="3292046" cy="246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C:\CFD\k211 defrost\new\NGK-defrost-20130917'-uns-1-006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0919" y="1137552"/>
            <a:ext cx="3290459" cy="246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C:\CFD\k211 defrost\new\NGK-defrost-20130917'-uns-1-009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1378" y="1137552"/>
            <a:ext cx="3292046" cy="246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 descr="C:\CFD\k211 defrost\new\NGK-defrost-20130917'-uns-1-012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8873" y="3697856"/>
            <a:ext cx="3292046" cy="246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descr="C:\CFD\k211 defrost\new\NGK-defrost-20130917'-uns-1-0150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0919" y="3697856"/>
            <a:ext cx="3290459" cy="246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7" descr="C:\CFD\k211 defrost\new\NGK-defrost-20130917'-uns-1-018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01378" y="3697856"/>
            <a:ext cx="3292046" cy="246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9"/>
          <p:cNvSpPr txBox="1">
            <a:spLocks noChangeArrowheads="1"/>
          </p:cNvSpPr>
          <p:nvPr/>
        </p:nvSpPr>
        <p:spPr bwMode="auto">
          <a:xfrm>
            <a:off x="2715691" y="2847066"/>
            <a:ext cx="492379" cy="25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050" dirty="0"/>
              <a:t>5 min</a:t>
            </a:r>
          </a:p>
        </p:txBody>
      </p:sp>
      <p:sp>
        <p:nvSpPr>
          <p:cNvPr id="34" name="TextBox 10"/>
          <p:cNvSpPr txBox="1">
            <a:spLocks noChangeArrowheads="1"/>
          </p:cNvSpPr>
          <p:nvPr/>
        </p:nvSpPr>
        <p:spPr bwMode="auto">
          <a:xfrm>
            <a:off x="6026784" y="2847066"/>
            <a:ext cx="561299" cy="25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050"/>
              <a:t>10 min</a:t>
            </a:r>
          </a:p>
        </p:txBody>
      </p:sp>
      <p:sp>
        <p:nvSpPr>
          <p:cNvPr id="35" name="TextBox 11"/>
          <p:cNvSpPr txBox="1">
            <a:spLocks noChangeArrowheads="1"/>
          </p:cNvSpPr>
          <p:nvPr/>
        </p:nvSpPr>
        <p:spPr bwMode="auto">
          <a:xfrm>
            <a:off x="9339464" y="2837542"/>
            <a:ext cx="561299" cy="25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050"/>
              <a:t>15 min</a:t>
            </a:r>
          </a:p>
        </p:txBody>
      </p:sp>
      <p:sp>
        <p:nvSpPr>
          <p:cNvPr id="36" name="TextBox 12"/>
          <p:cNvSpPr txBox="1">
            <a:spLocks noChangeArrowheads="1"/>
          </p:cNvSpPr>
          <p:nvPr/>
        </p:nvSpPr>
        <p:spPr bwMode="auto">
          <a:xfrm>
            <a:off x="2677595" y="5356577"/>
            <a:ext cx="561299" cy="25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050"/>
              <a:t>20 min</a:t>
            </a:r>
          </a:p>
        </p:txBody>
      </p:sp>
      <p:sp>
        <p:nvSpPr>
          <p:cNvPr id="37" name="TextBox 13"/>
          <p:cNvSpPr txBox="1">
            <a:spLocks noChangeArrowheads="1"/>
          </p:cNvSpPr>
          <p:nvPr/>
        </p:nvSpPr>
        <p:spPr bwMode="auto">
          <a:xfrm>
            <a:off x="6026784" y="5356577"/>
            <a:ext cx="561299" cy="25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050"/>
              <a:t>25 min</a:t>
            </a:r>
          </a:p>
        </p:txBody>
      </p:sp>
      <p:sp>
        <p:nvSpPr>
          <p:cNvPr id="38" name="TextBox 14"/>
          <p:cNvSpPr txBox="1">
            <a:spLocks noChangeArrowheads="1"/>
          </p:cNvSpPr>
          <p:nvPr/>
        </p:nvSpPr>
        <p:spPr bwMode="auto">
          <a:xfrm>
            <a:off x="9339464" y="5347054"/>
            <a:ext cx="561299" cy="25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r>
              <a:rPr lang="en-US" altLang="zh-CN" sz="1050"/>
              <a:t>30 min</a:t>
            </a:r>
          </a:p>
        </p:txBody>
      </p:sp>
      <p:sp>
        <p:nvSpPr>
          <p:cNvPr id="39" name="TextBox 15"/>
          <p:cNvSpPr txBox="1">
            <a:spLocks noChangeArrowheads="1"/>
          </p:cNvSpPr>
          <p:nvPr/>
        </p:nvSpPr>
        <p:spPr bwMode="auto">
          <a:xfrm>
            <a:off x="1643950" y="6043497"/>
            <a:ext cx="8765668" cy="6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M Sans Regular" pitchFamily="2" charset="0"/>
              </a:defRPr>
            </a:lvl1pPr>
            <a:lvl2pPr marL="742950" indent="-285750">
              <a:defRPr>
                <a:solidFill>
                  <a:schemeClr val="tx1"/>
                </a:solidFill>
                <a:latin typeface="GM Sans Regular" pitchFamily="2" charset="0"/>
              </a:defRPr>
            </a:lvl2pPr>
            <a:lvl3pPr marL="1143000" indent="-228600">
              <a:defRPr>
                <a:solidFill>
                  <a:schemeClr val="tx1"/>
                </a:solidFill>
                <a:latin typeface="GM Sans Regular" pitchFamily="2" charset="0"/>
              </a:defRPr>
            </a:lvl3pPr>
            <a:lvl4pPr marL="1600200" indent="-228600">
              <a:defRPr>
                <a:solidFill>
                  <a:schemeClr val="tx1"/>
                </a:solidFill>
                <a:latin typeface="GM Sans Regular" pitchFamily="2" charset="0"/>
              </a:defRPr>
            </a:lvl4pPr>
            <a:lvl5pPr marL="2057400" indent="-228600">
              <a:defRPr>
                <a:solidFill>
                  <a:schemeClr val="tx1"/>
                </a:solidFill>
                <a:latin typeface="GM Sans Regular" pitchFamily="2" charset="0"/>
              </a:defRPr>
            </a:lvl5pPr>
            <a:lvl6pPr marL="2514600" indent="-228600" algn="ctr" eaLnBrk="0" fontAlgn="base" hangingPunct="0">
              <a:spcBef>
                <a:spcPct val="0"/>
              </a:spcBef>
              <a:spcAft>
                <a:spcPct val="0"/>
              </a:spcAft>
              <a:defRPr>
                <a:solidFill>
                  <a:schemeClr val="tx1"/>
                </a:solidFill>
                <a:latin typeface="GM Sans Regular" pitchFamily="2" charset="0"/>
              </a:defRPr>
            </a:lvl6pPr>
            <a:lvl7pPr marL="2971800" indent="-228600" algn="ctr" eaLnBrk="0" fontAlgn="base" hangingPunct="0">
              <a:spcBef>
                <a:spcPct val="0"/>
              </a:spcBef>
              <a:spcAft>
                <a:spcPct val="0"/>
              </a:spcAft>
              <a:defRPr>
                <a:solidFill>
                  <a:schemeClr val="tx1"/>
                </a:solidFill>
                <a:latin typeface="GM Sans Regular" pitchFamily="2" charset="0"/>
              </a:defRPr>
            </a:lvl7pPr>
            <a:lvl8pPr marL="3429000" indent="-228600" algn="ctr" eaLnBrk="0" fontAlgn="base" hangingPunct="0">
              <a:spcBef>
                <a:spcPct val="0"/>
              </a:spcBef>
              <a:spcAft>
                <a:spcPct val="0"/>
              </a:spcAft>
              <a:defRPr>
                <a:solidFill>
                  <a:schemeClr val="tx1"/>
                </a:solidFill>
                <a:latin typeface="GM Sans Regular" pitchFamily="2" charset="0"/>
              </a:defRPr>
            </a:lvl8pPr>
            <a:lvl9pPr marL="3886200" indent="-228600" algn="ctr" eaLnBrk="0" fontAlgn="base" hangingPunct="0">
              <a:spcBef>
                <a:spcPct val="0"/>
              </a:spcBef>
              <a:spcAft>
                <a:spcPct val="0"/>
              </a:spcAft>
              <a:defRPr>
                <a:solidFill>
                  <a:schemeClr val="tx1"/>
                </a:solidFill>
                <a:latin typeface="GM Sans Regular" pitchFamily="2" charset="0"/>
              </a:defRPr>
            </a:lvl9pPr>
          </a:lstStyle>
          <a:p>
            <a:pPr algn="l"/>
            <a:r>
              <a:rPr lang="zh-CN" altLang="en-US" sz="1200" b="1" dirty="0">
                <a:latin typeface="微软雅黑" panose="020B0503020204020204" pitchFamily="34" charset="-122"/>
                <a:ea typeface="微软雅黑" panose="020B0503020204020204" pitchFamily="34" charset="-122"/>
              </a:rPr>
              <a:t>模型更改后，侧除霜和前挡两个下角落除霜速度稍慢，前挡玻璃上方的除霜速度加快。按此流量和温升曲线，都可以满足国标。</a:t>
            </a:r>
            <a:endParaRPr lang="en-US" altLang="zh-CN" sz="1200" b="1" dirty="0">
              <a:latin typeface="微软雅黑" panose="020B0503020204020204" pitchFamily="34" charset="-122"/>
              <a:ea typeface="微软雅黑" panose="020B0503020204020204" pitchFamily="34" charset="-122"/>
            </a:endParaRPr>
          </a:p>
          <a:p>
            <a:pPr algn="l"/>
            <a:endParaRPr lang="en-US" altLang="zh-CN" sz="1200" b="1" dirty="0">
              <a:latin typeface="微软雅黑" panose="020B0503020204020204" pitchFamily="34" charset="-122"/>
              <a:ea typeface="微软雅黑" panose="020B0503020204020204" pitchFamily="34" charset="-122"/>
            </a:endParaRPr>
          </a:p>
          <a:p>
            <a:pPr algn="l"/>
            <a:r>
              <a:rPr lang="zh-CN" altLang="en-US" sz="1200" b="1" dirty="0">
                <a:latin typeface="微软雅黑" panose="020B0503020204020204" pitchFamily="34" charset="-122"/>
                <a:ea typeface="微软雅黑" panose="020B0503020204020204" pitchFamily="34" charset="-122"/>
              </a:rPr>
              <a:t>注：前</a:t>
            </a:r>
            <a:r>
              <a:rPr lang="en-US" altLang="zh-CN" sz="1200" b="1" dirty="0">
                <a:latin typeface="微软雅黑" panose="020B0503020204020204" pitchFamily="34" charset="-122"/>
                <a:ea typeface="微软雅黑" panose="020B0503020204020204" pitchFamily="34" charset="-122"/>
              </a:rPr>
              <a:t>5</a:t>
            </a:r>
            <a:r>
              <a:rPr lang="zh-CN" altLang="en-US" sz="1200" b="1" dirty="0">
                <a:latin typeface="微软雅黑" panose="020B0503020204020204" pitchFamily="34" charset="-122"/>
                <a:ea typeface="微软雅黑" panose="020B0503020204020204" pitchFamily="34" charset="-122"/>
              </a:rPr>
              <a:t>分钟未化冰是由于前</a:t>
            </a:r>
            <a:r>
              <a:rPr lang="en-US" altLang="zh-CN" sz="1200" b="1" dirty="0">
                <a:latin typeface="微软雅黑" panose="020B0503020204020204" pitchFamily="34" charset="-122"/>
                <a:ea typeface="微软雅黑" panose="020B0503020204020204" pitchFamily="34" charset="-122"/>
              </a:rPr>
              <a:t>5</a:t>
            </a:r>
            <a:r>
              <a:rPr lang="zh-CN" altLang="en-US" sz="1200" b="1" dirty="0">
                <a:latin typeface="微软雅黑" panose="020B0503020204020204" pitchFamily="34" charset="-122"/>
                <a:ea typeface="微软雅黑" panose="020B0503020204020204" pitchFamily="34" charset="-122"/>
              </a:rPr>
              <a:t>分钟给的温升曲线较低。</a:t>
            </a:r>
            <a:endParaRPr lang="en-US" altLang="zh-CN" sz="1200" b="1" dirty="0">
              <a:latin typeface="微软雅黑" panose="020B0503020204020204" pitchFamily="34" charset="-122"/>
              <a:ea typeface="微软雅黑" panose="020B0503020204020204" pitchFamily="34" charset="-122"/>
            </a:endParaRPr>
          </a:p>
        </p:txBody>
      </p:sp>
      <p:sp>
        <p:nvSpPr>
          <p:cNvPr id="2" name="矩形 1"/>
          <p:cNvSpPr/>
          <p:nvPr/>
        </p:nvSpPr>
        <p:spPr>
          <a:xfrm>
            <a:off x="0" y="1137552"/>
            <a:ext cx="1210430" cy="338510"/>
          </a:xfrm>
          <a:prstGeom prst="rect">
            <a:avLst/>
          </a:prstGeom>
        </p:spPr>
        <p:txBody>
          <a:bodyPr wrap="none">
            <a:spAutoFit/>
          </a:bodyPr>
          <a:lstStyle/>
          <a:p>
            <a:r>
              <a:rPr lang="zh-CN" altLang="en-US" sz="1600" dirty="0">
                <a:latin typeface="微软雅黑" panose="020B0503020204020204" pitchFamily="34" charset="-122"/>
                <a:ea typeface="微软雅黑" panose="020B0503020204020204" pitchFamily="34" charset="-122"/>
              </a:rPr>
              <a:t>模型更改后</a:t>
            </a:r>
          </a:p>
        </p:txBody>
      </p:sp>
      <p:pic>
        <p:nvPicPr>
          <p:cNvPr id="20" name="图片 19">
            <a:extLst>
              <a:ext uri="{FF2B5EF4-FFF2-40B4-BE49-F238E27FC236}">
                <a16:creationId xmlns:a16="http://schemas.microsoft.com/office/drawing/2014/main" id="{27E70649-A9B0-A3C2-C827-7E4716B80F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3" name="文本框 17">
            <a:extLst>
              <a:ext uri="{FF2B5EF4-FFF2-40B4-BE49-F238E27FC236}">
                <a16:creationId xmlns:a16="http://schemas.microsoft.com/office/drawing/2014/main" id="{876502A5-439F-DE28-3AEA-E6EC52309D6A}"/>
              </a:ext>
            </a:extLst>
          </p:cNvPr>
          <p:cNvSpPr txBox="1"/>
          <p:nvPr/>
        </p:nvSpPr>
        <p:spPr>
          <a:xfrm>
            <a:off x="0" y="290599"/>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4" name="文本框 15">
            <a:extLst>
              <a:ext uri="{FF2B5EF4-FFF2-40B4-BE49-F238E27FC236}">
                <a16:creationId xmlns:a16="http://schemas.microsoft.com/office/drawing/2014/main" id="{3BFE6F67-D011-8EE6-0B98-ACBEBF3B9F93}"/>
              </a:ext>
            </a:extLst>
          </p:cNvPr>
          <p:cNvSpPr txBox="1"/>
          <p:nvPr/>
        </p:nvSpPr>
        <p:spPr>
          <a:xfrm>
            <a:off x="-576064" y="261442"/>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21041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4713" y="1095981"/>
            <a:ext cx="3976853"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3-</a:t>
            </a:r>
            <a:r>
              <a:rPr lang="en-US" altLang="zh-CN" b="1" dirty="0"/>
              <a:t> </a:t>
            </a:r>
            <a:r>
              <a:rPr lang="zh-CN" altLang="en-US" b="1" dirty="0"/>
              <a:t>除霜风道及格栅优化</a:t>
            </a:r>
            <a:endParaRPr lang="zh-CN" altLang="en-US" dirty="0"/>
          </a:p>
        </p:txBody>
      </p:sp>
      <p:pic>
        <p:nvPicPr>
          <p:cNvPr id="5" name="图片 4"/>
          <p:cNvPicPr>
            <a:picLocks noChangeAspect="1"/>
          </p:cNvPicPr>
          <p:nvPr/>
        </p:nvPicPr>
        <p:blipFill>
          <a:blip r:embed="rId2"/>
          <a:stretch>
            <a:fillRect/>
          </a:stretch>
        </p:blipFill>
        <p:spPr>
          <a:xfrm>
            <a:off x="559578" y="1571782"/>
            <a:ext cx="4295824" cy="2090756"/>
          </a:xfrm>
          <a:prstGeom prst="rect">
            <a:avLst/>
          </a:prstGeom>
        </p:spPr>
      </p:pic>
      <p:pic>
        <p:nvPicPr>
          <p:cNvPr id="6" name="图片 5"/>
          <p:cNvPicPr>
            <a:picLocks noChangeAspect="1"/>
          </p:cNvPicPr>
          <p:nvPr/>
        </p:nvPicPr>
        <p:blipFill>
          <a:blip r:embed="rId3"/>
          <a:stretch>
            <a:fillRect/>
          </a:stretch>
        </p:blipFill>
        <p:spPr>
          <a:xfrm>
            <a:off x="5122299" y="1639500"/>
            <a:ext cx="3621450" cy="1955320"/>
          </a:xfrm>
          <a:prstGeom prst="rect">
            <a:avLst/>
          </a:prstGeom>
        </p:spPr>
      </p:pic>
      <p:pic>
        <p:nvPicPr>
          <p:cNvPr id="7" name="图片 6"/>
          <p:cNvPicPr>
            <a:picLocks noChangeAspect="1"/>
          </p:cNvPicPr>
          <p:nvPr/>
        </p:nvPicPr>
        <p:blipFill>
          <a:blip r:embed="rId4"/>
          <a:stretch>
            <a:fillRect/>
          </a:stretch>
        </p:blipFill>
        <p:spPr>
          <a:xfrm>
            <a:off x="8905150" y="1964111"/>
            <a:ext cx="3009808" cy="1306097"/>
          </a:xfrm>
          <a:prstGeom prst="rect">
            <a:avLst/>
          </a:prstGeom>
        </p:spPr>
      </p:pic>
      <p:pic>
        <p:nvPicPr>
          <p:cNvPr id="8" name="图片 7"/>
          <p:cNvPicPr>
            <a:picLocks noChangeAspect="1"/>
          </p:cNvPicPr>
          <p:nvPr/>
        </p:nvPicPr>
        <p:blipFill>
          <a:blip r:embed="rId5"/>
          <a:stretch>
            <a:fillRect/>
          </a:stretch>
        </p:blipFill>
        <p:spPr>
          <a:xfrm>
            <a:off x="2176860" y="3882649"/>
            <a:ext cx="3613480" cy="1880498"/>
          </a:xfrm>
          <a:prstGeom prst="rect">
            <a:avLst/>
          </a:prstGeom>
        </p:spPr>
      </p:pic>
      <p:pic>
        <p:nvPicPr>
          <p:cNvPr id="9" name="图片 8"/>
          <p:cNvPicPr>
            <a:picLocks noChangeAspect="1"/>
          </p:cNvPicPr>
          <p:nvPr/>
        </p:nvPicPr>
        <p:blipFill>
          <a:blip r:embed="rId6"/>
          <a:stretch>
            <a:fillRect/>
          </a:stretch>
        </p:blipFill>
        <p:spPr>
          <a:xfrm>
            <a:off x="7221900" y="3882649"/>
            <a:ext cx="3366500" cy="1781415"/>
          </a:xfrm>
          <a:prstGeom prst="rect">
            <a:avLst/>
          </a:prstGeom>
        </p:spPr>
      </p:pic>
      <p:sp>
        <p:nvSpPr>
          <p:cNvPr id="10" name="矩形 9"/>
          <p:cNvSpPr/>
          <p:nvPr/>
        </p:nvSpPr>
        <p:spPr>
          <a:xfrm>
            <a:off x="2552761" y="6229471"/>
            <a:ext cx="6095206" cy="584699"/>
          </a:xfrm>
          <a:prstGeom prst="rect">
            <a:avLst/>
          </a:prstGeom>
        </p:spPr>
        <p:txBody>
          <a:bodyPr>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整车除霜</a:t>
            </a:r>
            <a:r>
              <a:rPr lang="en-US" altLang="zh-CN" sz="1600" b="1" dirty="0">
                <a:solidFill>
                  <a:srgbClr val="000000"/>
                </a:solidFill>
                <a:latin typeface="Times New Roman" panose="02020603050405020304" pitchFamily="18" charset="0"/>
                <a:ea typeface="微软雅黑" panose="020B0503020204020204" pitchFamily="34" charset="-122"/>
              </a:rPr>
              <a:t>CFD</a:t>
            </a:r>
            <a:r>
              <a:rPr lang="zh-CN" altLang="en-US" sz="1600" b="1" dirty="0">
                <a:solidFill>
                  <a:srgbClr val="000000"/>
                </a:solidFill>
                <a:latin typeface="微软雅黑" panose="020B0503020204020204" pitchFamily="34" charset="-122"/>
                <a:ea typeface="微软雅黑" panose="020B0503020204020204" pitchFamily="34" charset="-122"/>
              </a:rPr>
              <a:t>分析及优化工作，通过对除霜风道及格栅的优化，使前挡表面的速度分布有了大大的改善。</a:t>
            </a:r>
            <a:endParaRPr lang="zh-CN" altLang="en-US" sz="1600" dirty="0">
              <a:solidFill>
                <a:srgbClr val="000000"/>
              </a:solidFill>
              <a:latin typeface="微软雅黑" panose="020B0503020204020204" pitchFamily="34" charset="-122"/>
              <a:ea typeface="微软雅黑" panose="020B0503020204020204" pitchFamily="34" charset="-122"/>
            </a:endParaRPr>
          </a:p>
        </p:txBody>
      </p:sp>
      <p:sp>
        <p:nvSpPr>
          <p:cNvPr id="11" name="矩形 10"/>
          <p:cNvSpPr/>
          <p:nvPr/>
        </p:nvSpPr>
        <p:spPr>
          <a:xfrm>
            <a:off x="3558189" y="5842441"/>
            <a:ext cx="723181" cy="307737"/>
          </a:xfrm>
          <a:prstGeom prst="rect">
            <a:avLst/>
          </a:prstGeom>
        </p:spPr>
        <p:txBody>
          <a:bodyPr wrap="none">
            <a:spAutoFit/>
          </a:bodyPr>
          <a:lstStyle/>
          <a:p>
            <a:r>
              <a:rPr lang="zh-CN" altLang="en-US" sz="1400" b="1" dirty="0">
                <a:solidFill>
                  <a:srgbClr val="000000"/>
                </a:solidFill>
                <a:latin typeface="微软雅黑" panose="020B0503020204020204" pitchFamily="34" charset="-122"/>
                <a:ea typeface="微软雅黑" panose="020B0503020204020204" pitchFamily="34" charset="-122"/>
              </a:rPr>
              <a:t>优化前</a:t>
            </a:r>
            <a:endParaRPr lang="zh-CN" altLang="en-US" sz="1400" dirty="0"/>
          </a:p>
        </p:txBody>
      </p:sp>
      <p:sp>
        <p:nvSpPr>
          <p:cNvPr id="12" name="矩形 11"/>
          <p:cNvSpPr/>
          <p:nvPr/>
        </p:nvSpPr>
        <p:spPr>
          <a:xfrm>
            <a:off x="8466626" y="5762795"/>
            <a:ext cx="723181" cy="307737"/>
          </a:xfrm>
          <a:prstGeom prst="rect">
            <a:avLst/>
          </a:prstGeom>
        </p:spPr>
        <p:txBody>
          <a:bodyPr wrap="none">
            <a:spAutoFit/>
          </a:bodyPr>
          <a:lstStyle/>
          <a:p>
            <a:r>
              <a:rPr lang="zh-CN" altLang="en-US" sz="1400" b="1" dirty="0">
                <a:solidFill>
                  <a:srgbClr val="000000"/>
                </a:solidFill>
                <a:latin typeface="微软雅黑" panose="020B0503020204020204" pitchFamily="34" charset="-122"/>
                <a:ea typeface="微软雅黑" panose="020B0503020204020204" pitchFamily="34" charset="-122"/>
              </a:rPr>
              <a:t>优化后</a:t>
            </a:r>
            <a:endParaRPr lang="zh-CN" altLang="en-US" sz="1400" dirty="0"/>
          </a:p>
        </p:txBody>
      </p:sp>
      <p:sp>
        <p:nvSpPr>
          <p:cNvPr id="13" name="矩形 12"/>
          <p:cNvSpPr/>
          <p:nvPr/>
        </p:nvSpPr>
        <p:spPr>
          <a:xfrm>
            <a:off x="4511030" y="1140084"/>
            <a:ext cx="2031061" cy="461605"/>
          </a:xfrm>
          <a:prstGeom prst="rect">
            <a:avLst/>
          </a:prstGeom>
        </p:spPr>
        <p:txBody>
          <a:bodyPr wrap="none">
            <a:spAutoFit/>
          </a:bodyPr>
          <a:lstStyle/>
          <a:p>
            <a:r>
              <a:rPr lang="zh-CN" altLang="en-US" b="1" dirty="0"/>
              <a:t>瞬态仿真验证</a:t>
            </a:r>
          </a:p>
        </p:txBody>
      </p:sp>
      <p:pic>
        <p:nvPicPr>
          <p:cNvPr id="14" name="图片 13">
            <a:extLst>
              <a:ext uri="{FF2B5EF4-FFF2-40B4-BE49-F238E27FC236}">
                <a16:creationId xmlns:a16="http://schemas.microsoft.com/office/drawing/2014/main" id="{EF064D02-72F2-E186-BBAE-DEAF6D8204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0BFCCE56-32E7-149E-3D4A-FC4A02A78D19}"/>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FCED2F9D-07B7-CD56-E4D7-663D602689E8}"/>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28846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6119550" y="2099209"/>
            <a:ext cx="4618499" cy="2069065"/>
          </a:xfrm>
          <a:prstGeom prst="rect">
            <a:avLst/>
          </a:prstGeom>
        </p:spPr>
      </p:pic>
      <p:sp>
        <p:nvSpPr>
          <p:cNvPr id="5" name="矩形 4"/>
          <p:cNvSpPr/>
          <p:nvPr/>
        </p:nvSpPr>
        <p:spPr>
          <a:xfrm>
            <a:off x="2446790" y="5081954"/>
            <a:ext cx="6095206" cy="584699"/>
          </a:xfrm>
          <a:prstGeom prst="rect">
            <a:avLst/>
          </a:prstGeom>
        </p:spPr>
        <p:txBody>
          <a:bodyPr>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通过试验验证，该车型在</a:t>
            </a:r>
            <a:r>
              <a:rPr lang="en-US" altLang="zh-CN" sz="1600" b="1" dirty="0">
                <a:solidFill>
                  <a:srgbClr val="000000"/>
                </a:solidFill>
                <a:latin typeface="Times New Roman" panose="02020603050405020304" pitchFamily="18" charset="0"/>
                <a:ea typeface="微软雅黑" panose="020B0503020204020204" pitchFamily="34" charset="-122"/>
              </a:rPr>
              <a:t>20min</a:t>
            </a:r>
            <a:r>
              <a:rPr lang="zh-CN" altLang="en-US" sz="1600" b="1" dirty="0">
                <a:solidFill>
                  <a:srgbClr val="000000"/>
                </a:solidFill>
                <a:latin typeface="微软雅黑" panose="020B0503020204020204" pitchFamily="34" charset="-122"/>
                <a:ea typeface="微软雅黑" panose="020B0503020204020204" pitchFamily="34" charset="-122"/>
              </a:rPr>
              <a:t>已经完全满足了国标的要求。稳态分析的结果与试验结果中前挡玻璃表面的分布趋势基本一致。</a:t>
            </a:r>
            <a:endParaRPr lang="zh-CN" altLang="en-US" sz="1600" dirty="0">
              <a:solidFill>
                <a:srgbClr val="000000"/>
              </a:solidFill>
              <a:latin typeface="微软雅黑" panose="020B0503020204020204" pitchFamily="34" charset="-122"/>
              <a:ea typeface="微软雅黑" panose="020B0503020204020204" pitchFamily="34" charset="-122"/>
            </a:endParaRPr>
          </a:p>
        </p:txBody>
      </p:sp>
      <p:sp>
        <p:nvSpPr>
          <p:cNvPr id="6" name="矩形 5"/>
          <p:cNvSpPr/>
          <p:nvPr/>
        </p:nvSpPr>
        <p:spPr>
          <a:xfrm>
            <a:off x="118542" y="1552290"/>
            <a:ext cx="3976853"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3-</a:t>
            </a:r>
            <a:r>
              <a:rPr lang="en-US" altLang="zh-CN" b="1" dirty="0"/>
              <a:t> </a:t>
            </a:r>
            <a:r>
              <a:rPr lang="zh-CN" altLang="en-US" b="1" dirty="0"/>
              <a:t>除霜风道及格栅优化</a:t>
            </a:r>
            <a:endParaRPr lang="zh-CN" altLang="en-US" dirty="0"/>
          </a:p>
        </p:txBody>
      </p:sp>
      <p:sp>
        <p:nvSpPr>
          <p:cNvPr id="7" name="矩形 6"/>
          <p:cNvSpPr/>
          <p:nvPr/>
        </p:nvSpPr>
        <p:spPr>
          <a:xfrm>
            <a:off x="5231110" y="1546831"/>
            <a:ext cx="2031061" cy="461605"/>
          </a:xfrm>
          <a:prstGeom prst="rect">
            <a:avLst/>
          </a:prstGeom>
        </p:spPr>
        <p:txBody>
          <a:bodyPr wrap="none">
            <a:spAutoFit/>
          </a:bodyPr>
          <a:lstStyle/>
          <a:p>
            <a:r>
              <a:rPr lang="zh-CN" altLang="en-US" b="1" dirty="0"/>
              <a:t>仿真试验对标</a:t>
            </a:r>
          </a:p>
        </p:txBody>
      </p:sp>
      <p:pic>
        <p:nvPicPr>
          <p:cNvPr id="8" name="图片 7"/>
          <p:cNvPicPr>
            <a:picLocks noChangeAspect="1"/>
          </p:cNvPicPr>
          <p:nvPr/>
        </p:nvPicPr>
        <p:blipFill>
          <a:blip r:embed="rId3"/>
          <a:stretch>
            <a:fillRect/>
          </a:stretch>
        </p:blipFill>
        <p:spPr>
          <a:xfrm>
            <a:off x="893682" y="2099209"/>
            <a:ext cx="4203353" cy="2230710"/>
          </a:xfrm>
          <a:prstGeom prst="rect">
            <a:avLst/>
          </a:prstGeom>
        </p:spPr>
      </p:pic>
      <p:pic>
        <p:nvPicPr>
          <p:cNvPr id="9" name="图片 8">
            <a:extLst>
              <a:ext uri="{FF2B5EF4-FFF2-40B4-BE49-F238E27FC236}">
                <a16:creationId xmlns:a16="http://schemas.microsoft.com/office/drawing/2014/main" id="{995C7CD9-D1BC-70BD-72FB-6CA2B66EC6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1355C7BC-65C4-AD52-463A-5B0D48F680F6}"/>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6ADA053B-AC89-FC55-82B6-9F55AFD06C34}"/>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61132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822744" y="2312090"/>
            <a:ext cx="5215271" cy="1189712"/>
          </a:xfrm>
          <a:prstGeom prst="rect">
            <a:avLst/>
          </a:prstGeom>
        </p:spPr>
      </p:pic>
      <p:pic>
        <p:nvPicPr>
          <p:cNvPr id="5" name="图片 4"/>
          <p:cNvPicPr>
            <a:picLocks noChangeAspect="1"/>
          </p:cNvPicPr>
          <p:nvPr/>
        </p:nvPicPr>
        <p:blipFill>
          <a:blip r:embed="rId3"/>
          <a:stretch>
            <a:fillRect/>
          </a:stretch>
        </p:blipFill>
        <p:spPr>
          <a:xfrm>
            <a:off x="926530" y="3549880"/>
            <a:ext cx="5111484" cy="1771636"/>
          </a:xfrm>
          <a:prstGeom prst="rect">
            <a:avLst/>
          </a:prstGeom>
        </p:spPr>
      </p:pic>
      <p:pic>
        <p:nvPicPr>
          <p:cNvPr id="6" name="图片 5"/>
          <p:cNvPicPr>
            <a:picLocks noChangeAspect="1"/>
          </p:cNvPicPr>
          <p:nvPr/>
        </p:nvPicPr>
        <p:blipFill>
          <a:blip r:embed="rId4"/>
          <a:stretch>
            <a:fillRect/>
          </a:stretch>
        </p:blipFill>
        <p:spPr>
          <a:xfrm>
            <a:off x="6878602" y="3770231"/>
            <a:ext cx="2490876" cy="1506538"/>
          </a:xfrm>
          <a:prstGeom prst="rect">
            <a:avLst/>
          </a:prstGeom>
        </p:spPr>
      </p:pic>
      <p:sp>
        <p:nvSpPr>
          <p:cNvPr id="7" name="矩形 6"/>
          <p:cNvSpPr/>
          <p:nvPr/>
        </p:nvSpPr>
        <p:spPr>
          <a:xfrm>
            <a:off x="2080805" y="5983281"/>
            <a:ext cx="6609217" cy="830889"/>
          </a:xfrm>
          <a:prstGeom prst="rect">
            <a:avLst/>
          </a:prstGeom>
        </p:spPr>
        <p:txBody>
          <a:bodyPr wrap="square">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进行整车除霜</a:t>
            </a:r>
            <a:r>
              <a:rPr lang="en-US" altLang="zh-CN" sz="1600" b="1" dirty="0">
                <a:solidFill>
                  <a:srgbClr val="000000"/>
                </a:solidFill>
                <a:latin typeface="Times New Roman" panose="02020603050405020304" pitchFamily="18" charset="0"/>
                <a:ea typeface="微软雅黑" panose="020B0503020204020204" pitchFamily="34" charset="-122"/>
              </a:rPr>
              <a:t>CFD</a:t>
            </a:r>
            <a:r>
              <a:rPr lang="zh-CN" altLang="en-US" sz="1600" b="1" dirty="0">
                <a:solidFill>
                  <a:srgbClr val="000000"/>
                </a:solidFill>
                <a:latin typeface="微软雅黑" panose="020B0503020204020204" pitchFamily="34" charset="-122"/>
                <a:ea typeface="微软雅黑" panose="020B0503020204020204" pitchFamily="34" charset="-122"/>
              </a:rPr>
              <a:t>分析及优化工作，通过优化前除霜格栅，两侧除霜格栅内部挡板的角度，以及雨刮位置除霜孔的大小等优化手段，有效地改善了前挡及两侧玻璃表面的除霜效果，并最终通过了试验验证。</a:t>
            </a:r>
            <a:endParaRPr lang="zh-CN" altLang="en-US" sz="1600" dirty="0">
              <a:solidFill>
                <a:srgbClr val="000000"/>
              </a:solidFill>
              <a:latin typeface="微软雅黑" panose="020B0503020204020204" pitchFamily="34" charset="-122"/>
              <a:ea typeface="微软雅黑" panose="020B0503020204020204" pitchFamily="34" charset="-122"/>
            </a:endParaRPr>
          </a:p>
        </p:txBody>
      </p:sp>
      <p:sp>
        <p:nvSpPr>
          <p:cNvPr id="8" name="矩形 7"/>
          <p:cNvSpPr/>
          <p:nvPr/>
        </p:nvSpPr>
        <p:spPr>
          <a:xfrm>
            <a:off x="84713" y="1538094"/>
            <a:ext cx="4526612"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4-</a:t>
            </a:r>
            <a:r>
              <a:rPr lang="zh-CN" altLang="en-US" b="1" dirty="0"/>
              <a:t>出口局部位置及格栅优化</a:t>
            </a:r>
            <a:endParaRPr lang="zh-CN" altLang="en-US" dirty="0"/>
          </a:p>
        </p:txBody>
      </p:sp>
      <p:pic>
        <p:nvPicPr>
          <p:cNvPr id="9" name="图片 8">
            <a:extLst>
              <a:ext uri="{FF2B5EF4-FFF2-40B4-BE49-F238E27FC236}">
                <a16:creationId xmlns:a16="http://schemas.microsoft.com/office/drawing/2014/main" id="{9CE42ECB-B4AE-D118-E5EC-74CE1ABB0E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E3736F6C-D319-CCB7-28E3-F945DA9E392D}"/>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0C500741-173B-8559-68BD-07519C579826}"/>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498022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787387" y="1692189"/>
            <a:ext cx="4955805" cy="1461277"/>
          </a:xfrm>
          <a:prstGeom prst="rect">
            <a:avLst/>
          </a:prstGeom>
        </p:spPr>
      </p:pic>
      <p:pic>
        <p:nvPicPr>
          <p:cNvPr id="5" name="图片 4"/>
          <p:cNvPicPr>
            <a:picLocks noChangeAspect="1"/>
          </p:cNvPicPr>
          <p:nvPr/>
        </p:nvPicPr>
        <p:blipFill>
          <a:blip r:embed="rId3"/>
          <a:stretch>
            <a:fillRect/>
          </a:stretch>
        </p:blipFill>
        <p:spPr>
          <a:xfrm>
            <a:off x="787387" y="3442813"/>
            <a:ext cx="4881155" cy="1149537"/>
          </a:xfrm>
          <a:prstGeom prst="rect">
            <a:avLst/>
          </a:prstGeom>
        </p:spPr>
      </p:pic>
      <p:pic>
        <p:nvPicPr>
          <p:cNvPr id="6" name="图片 5"/>
          <p:cNvPicPr>
            <a:picLocks noChangeAspect="1"/>
          </p:cNvPicPr>
          <p:nvPr/>
        </p:nvPicPr>
        <p:blipFill>
          <a:blip r:embed="rId4"/>
          <a:stretch>
            <a:fillRect/>
          </a:stretch>
        </p:blipFill>
        <p:spPr>
          <a:xfrm>
            <a:off x="839281" y="5082054"/>
            <a:ext cx="4903911" cy="1137086"/>
          </a:xfrm>
          <a:prstGeom prst="rect">
            <a:avLst/>
          </a:prstGeom>
        </p:spPr>
      </p:pic>
      <p:sp>
        <p:nvSpPr>
          <p:cNvPr id="7" name="矩形 6"/>
          <p:cNvSpPr/>
          <p:nvPr/>
        </p:nvSpPr>
        <p:spPr>
          <a:xfrm>
            <a:off x="1423028" y="6547668"/>
            <a:ext cx="6997063" cy="338510"/>
          </a:xfrm>
          <a:prstGeom prst="rect">
            <a:avLst/>
          </a:prstGeom>
        </p:spPr>
        <p:txBody>
          <a:bodyPr wrap="square">
            <a:spAutoFit/>
          </a:bodyPr>
          <a:lstStyle/>
          <a:p>
            <a:r>
              <a:rPr lang="zh-CN" altLang="en-US" sz="1600" b="1" dirty="0">
                <a:solidFill>
                  <a:srgbClr val="000000"/>
                </a:solidFill>
                <a:latin typeface="微软雅黑" panose="020B0503020204020204" pitchFamily="34" charset="-122"/>
                <a:ea typeface="微软雅黑" panose="020B0503020204020204" pitchFamily="34" charset="-122"/>
              </a:rPr>
              <a:t>通过试验验证结果来看，瞬态分析结果与试验结果吻合得较好。</a:t>
            </a:r>
            <a:endParaRPr lang="zh-CN" altLang="en-US" sz="1600" dirty="0">
              <a:solidFill>
                <a:srgbClr val="000000"/>
              </a:solidFill>
              <a:latin typeface="微软雅黑" panose="020B0503020204020204" pitchFamily="34" charset="-122"/>
              <a:ea typeface="微软雅黑" panose="020B0503020204020204" pitchFamily="34" charset="-122"/>
            </a:endParaRPr>
          </a:p>
        </p:txBody>
      </p:sp>
      <p:sp>
        <p:nvSpPr>
          <p:cNvPr id="9" name="矩形 8"/>
          <p:cNvSpPr/>
          <p:nvPr/>
        </p:nvSpPr>
        <p:spPr>
          <a:xfrm>
            <a:off x="245727" y="1284107"/>
            <a:ext cx="4526612"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4-</a:t>
            </a:r>
            <a:r>
              <a:rPr lang="zh-CN" altLang="en-US" b="1" dirty="0"/>
              <a:t>出口局部位置及格栅优化</a:t>
            </a:r>
            <a:endParaRPr lang="zh-CN" altLang="en-US" dirty="0"/>
          </a:p>
        </p:txBody>
      </p:sp>
      <p:sp>
        <p:nvSpPr>
          <p:cNvPr id="10" name="矩形 9"/>
          <p:cNvSpPr/>
          <p:nvPr/>
        </p:nvSpPr>
        <p:spPr>
          <a:xfrm>
            <a:off x="6310089" y="1317812"/>
            <a:ext cx="2646533" cy="461605"/>
          </a:xfrm>
          <a:prstGeom prst="rect">
            <a:avLst/>
          </a:prstGeom>
        </p:spPr>
        <p:txBody>
          <a:bodyPr wrap="none">
            <a:spAutoFit/>
          </a:bodyPr>
          <a:lstStyle/>
          <a:p>
            <a:r>
              <a:rPr lang="zh-CN" altLang="en-US" b="1" dirty="0"/>
              <a:t>出仿真与试验对标</a:t>
            </a:r>
          </a:p>
        </p:txBody>
      </p:sp>
      <p:pic>
        <p:nvPicPr>
          <p:cNvPr id="8" name="图片 7"/>
          <p:cNvPicPr>
            <a:picLocks noChangeAspect="1"/>
          </p:cNvPicPr>
          <p:nvPr/>
        </p:nvPicPr>
        <p:blipFill>
          <a:blip r:embed="rId5"/>
          <a:stretch>
            <a:fillRect/>
          </a:stretch>
        </p:blipFill>
        <p:spPr>
          <a:xfrm>
            <a:off x="6205165" y="1790794"/>
            <a:ext cx="5448790" cy="3304037"/>
          </a:xfrm>
          <a:prstGeom prst="rect">
            <a:avLst/>
          </a:prstGeom>
        </p:spPr>
      </p:pic>
      <p:pic>
        <p:nvPicPr>
          <p:cNvPr id="11" name="图片 10">
            <a:extLst>
              <a:ext uri="{FF2B5EF4-FFF2-40B4-BE49-F238E27FC236}">
                <a16:creationId xmlns:a16="http://schemas.microsoft.com/office/drawing/2014/main" id="{1FCD25AA-8605-884C-B004-7235B31E2B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E2ABC376-4B80-78C6-DE1B-7898DEFE2CE8}"/>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C7BE4D87-1028-2800-F67C-B945ABEB99A4}"/>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53091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433587" y="2062202"/>
            <a:ext cx="4509141" cy="1983248"/>
          </a:xfrm>
          <a:prstGeom prst="rect">
            <a:avLst/>
          </a:prstGeom>
          <a:noFill/>
          <a:ln w="9525">
            <a:noFill/>
            <a:miter lim="800000"/>
            <a:headEnd/>
            <a:tailEnd/>
          </a:ln>
        </p:spPr>
        <p:txBody>
          <a:bodyPr/>
          <a:lstStyle/>
          <a:p>
            <a:pPr marL="342866" indent="-342866">
              <a:spcBef>
                <a:spcPct val="20000"/>
              </a:spcBef>
            </a:pPr>
            <a:r>
              <a:rPr lang="zh-CN" altLang="en-US" sz="1050" dirty="0">
                <a:latin typeface="Times New Roman" pitchFamily="18" charset="0"/>
              </a:rPr>
              <a:t>计算工况：</a:t>
            </a:r>
            <a:endParaRPr lang="en-US" altLang="zh-CN" sz="1050" dirty="0">
              <a:latin typeface="Times New Roman" pitchFamily="18" charset="0"/>
            </a:endParaRPr>
          </a:p>
          <a:p>
            <a:pPr marL="342866" indent="-342866">
              <a:spcBef>
                <a:spcPct val="20000"/>
              </a:spcBef>
              <a:buFontTx/>
              <a:buChar char="•"/>
            </a:pPr>
            <a:r>
              <a:rPr lang="zh-CN" altLang="en-US" sz="1050" dirty="0">
                <a:latin typeface="Times New Roman" pitchFamily="18" charset="0"/>
              </a:rPr>
              <a:t>工况</a:t>
            </a:r>
            <a:r>
              <a:rPr lang="en-US" altLang="zh-CN" sz="1050" dirty="0">
                <a:latin typeface="Times New Roman" pitchFamily="18" charset="0"/>
              </a:rPr>
              <a:t>1——middle</a:t>
            </a:r>
            <a:r>
              <a:rPr lang="zh-CN" altLang="en-US" sz="1050" dirty="0">
                <a:latin typeface="Times New Roman" pitchFamily="18" charset="0"/>
              </a:rPr>
              <a:t>：上下和左右方向控制叶片皆位于中间位置；</a:t>
            </a:r>
            <a:endParaRPr lang="en-US" altLang="zh-CN" sz="1050" dirty="0">
              <a:latin typeface="Times New Roman" pitchFamily="18" charset="0"/>
            </a:endParaRPr>
          </a:p>
          <a:p>
            <a:pPr marL="342866" indent="-342866">
              <a:spcBef>
                <a:spcPct val="20000"/>
              </a:spcBef>
              <a:buFontTx/>
              <a:buChar char="•"/>
            </a:pPr>
            <a:r>
              <a:rPr lang="zh-CN" altLang="en-US" sz="1050" dirty="0">
                <a:latin typeface="Times New Roman" pitchFamily="18" charset="0"/>
              </a:rPr>
              <a:t>工况</a:t>
            </a:r>
            <a:r>
              <a:rPr lang="en-US" altLang="zh-CN" sz="1050" dirty="0">
                <a:latin typeface="Times New Roman" pitchFamily="18" charset="0"/>
              </a:rPr>
              <a:t>2——up</a:t>
            </a:r>
            <a:r>
              <a:rPr lang="zh-CN" altLang="en-US" sz="1050" dirty="0">
                <a:latin typeface="Times New Roman" pitchFamily="18" charset="0"/>
              </a:rPr>
              <a:t>：左右控制叶片位于中间位置，上下控制叶片位于上方极限位置；</a:t>
            </a:r>
          </a:p>
          <a:p>
            <a:pPr marL="342866" indent="-342866">
              <a:spcBef>
                <a:spcPct val="20000"/>
              </a:spcBef>
              <a:buFontTx/>
              <a:buChar char="•"/>
            </a:pPr>
            <a:r>
              <a:rPr lang="zh-CN" altLang="en-US" sz="1050" dirty="0">
                <a:latin typeface="Times New Roman" pitchFamily="18" charset="0"/>
              </a:rPr>
              <a:t>工况</a:t>
            </a:r>
            <a:r>
              <a:rPr lang="en-US" altLang="zh-CN" sz="1050" dirty="0">
                <a:latin typeface="Times New Roman" pitchFamily="18" charset="0"/>
              </a:rPr>
              <a:t>3——down</a:t>
            </a:r>
            <a:r>
              <a:rPr lang="zh-CN" altLang="en-US" sz="1050" dirty="0">
                <a:latin typeface="Times New Roman" pitchFamily="18" charset="0"/>
              </a:rPr>
              <a:t>：左右控制叶片位于中间位置，上下控制叶片位于下方极限位置；</a:t>
            </a:r>
            <a:endParaRPr lang="en-US" altLang="zh-CN" sz="1050" dirty="0">
              <a:latin typeface="Times New Roman" pitchFamily="18" charset="0"/>
            </a:endParaRPr>
          </a:p>
          <a:p>
            <a:pPr marL="342866" indent="-342866">
              <a:spcBef>
                <a:spcPct val="20000"/>
              </a:spcBef>
              <a:buFontTx/>
              <a:buChar char="•"/>
            </a:pPr>
            <a:r>
              <a:rPr lang="zh-CN" altLang="en-US" sz="1050" dirty="0">
                <a:latin typeface="Times New Roman" pitchFamily="18" charset="0"/>
              </a:rPr>
              <a:t>工况</a:t>
            </a:r>
            <a:r>
              <a:rPr lang="en-US" altLang="zh-CN" sz="1050" dirty="0">
                <a:latin typeface="Times New Roman" pitchFamily="18" charset="0"/>
              </a:rPr>
              <a:t>4——left</a:t>
            </a:r>
            <a:r>
              <a:rPr lang="zh-CN" altLang="en-US" sz="1050" dirty="0">
                <a:latin typeface="Times New Roman" pitchFamily="18" charset="0"/>
              </a:rPr>
              <a:t>：上下控制叶片位于中间位置，左右控制叶片位于左侧极限位置；</a:t>
            </a:r>
            <a:endParaRPr lang="en-US" altLang="zh-CN" sz="1050" dirty="0">
              <a:latin typeface="Times New Roman" pitchFamily="18" charset="0"/>
            </a:endParaRPr>
          </a:p>
          <a:p>
            <a:pPr marL="342866" indent="-342866">
              <a:spcBef>
                <a:spcPct val="20000"/>
              </a:spcBef>
              <a:buFontTx/>
              <a:buChar char="•"/>
            </a:pPr>
            <a:r>
              <a:rPr lang="zh-CN" altLang="en-US" sz="1050" dirty="0">
                <a:latin typeface="Times New Roman" pitchFamily="18" charset="0"/>
              </a:rPr>
              <a:t>工况</a:t>
            </a:r>
            <a:r>
              <a:rPr lang="en-US" altLang="zh-CN" sz="1050" dirty="0">
                <a:latin typeface="Times New Roman" pitchFamily="18" charset="0"/>
              </a:rPr>
              <a:t>5——right</a:t>
            </a:r>
            <a:r>
              <a:rPr lang="zh-CN" altLang="en-US" sz="1050" dirty="0">
                <a:latin typeface="Times New Roman" pitchFamily="18" charset="0"/>
              </a:rPr>
              <a:t>：上下控制叶片位于中间位置，左右控制叶片位于右侧极限位置。</a:t>
            </a:r>
          </a:p>
          <a:p>
            <a:pPr marL="342866" indent="-342866">
              <a:spcBef>
                <a:spcPct val="20000"/>
              </a:spcBef>
            </a:pPr>
            <a:endParaRPr lang="en-US" altLang="zh-CN" sz="1050" dirty="0">
              <a:latin typeface="Times New Roman" pitchFamily="18" charset="0"/>
            </a:endParaRPr>
          </a:p>
          <a:p>
            <a:pPr marL="342866" indent="-342866">
              <a:spcBef>
                <a:spcPct val="20000"/>
              </a:spcBef>
            </a:pPr>
            <a:endParaRPr lang="en-US" altLang="zh-CN" sz="1050" dirty="0">
              <a:latin typeface="Times New Roman" pitchFamily="18" charset="0"/>
            </a:endParaRPr>
          </a:p>
        </p:txBody>
      </p:sp>
      <p:sp>
        <p:nvSpPr>
          <p:cNvPr id="7" name="TextBox 6"/>
          <p:cNvSpPr txBox="1"/>
          <p:nvPr/>
        </p:nvSpPr>
        <p:spPr>
          <a:xfrm>
            <a:off x="433587" y="4157509"/>
            <a:ext cx="3311937" cy="261576"/>
          </a:xfrm>
          <a:prstGeom prst="rect">
            <a:avLst/>
          </a:prstGeom>
          <a:noFill/>
        </p:spPr>
        <p:txBody>
          <a:bodyPr wrap="square" rtlCol="0">
            <a:spAutoFit/>
          </a:bodyPr>
          <a:lstStyle/>
          <a:p>
            <a:r>
              <a:rPr lang="zh-CN" altLang="en-US" sz="1050" dirty="0"/>
              <a:t>进口流量：</a:t>
            </a:r>
            <a:r>
              <a:rPr lang="en-US" altLang="zh-CN" sz="1050" dirty="0">
                <a:solidFill>
                  <a:srgbClr val="000000"/>
                </a:solidFill>
                <a:latin typeface="Arial"/>
              </a:rPr>
              <a:t> 430m</a:t>
            </a:r>
            <a:r>
              <a:rPr lang="en-US" altLang="zh-CN" sz="1050" baseline="30000" dirty="0">
                <a:solidFill>
                  <a:srgbClr val="000000"/>
                </a:solidFill>
                <a:latin typeface="Arial"/>
              </a:rPr>
              <a:t>3</a:t>
            </a:r>
            <a:r>
              <a:rPr lang="en-US" altLang="zh-CN" sz="1050" dirty="0">
                <a:solidFill>
                  <a:srgbClr val="000000"/>
                </a:solidFill>
                <a:latin typeface="Arial"/>
              </a:rPr>
              <a:t>/h</a:t>
            </a:r>
          </a:p>
        </p:txBody>
      </p:sp>
      <p:sp>
        <p:nvSpPr>
          <p:cNvPr id="5" name="TextBox 4"/>
          <p:cNvSpPr txBox="1"/>
          <p:nvPr/>
        </p:nvSpPr>
        <p:spPr>
          <a:xfrm>
            <a:off x="1081575" y="1490559"/>
            <a:ext cx="2663949" cy="400058"/>
          </a:xfrm>
          <a:prstGeom prst="rect">
            <a:avLst/>
          </a:prstGeom>
          <a:noFill/>
        </p:spPr>
        <p:txBody>
          <a:bodyPr wrap="square" rtlCol="0">
            <a:spAutoFit/>
          </a:bodyPr>
          <a:lstStyle/>
          <a:p>
            <a:pPr algn="ctr"/>
            <a:r>
              <a:rPr lang="zh-CN" altLang="en-US" sz="2000" dirty="0">
                <a:latin typeface="黑体" pitchFamily="49" charset="-122"/>
                <a:ea typeface="黑体" pitchFamily="49" charset="-122"/>
              </a:rPr>
              <a:t>边界条件及模型</a:t>
            </a:r>
          </a:p>
        </p:txBody>
      </p:sp>
      <p:pic>
        <p:nvPicPr>
          <p:cNvPr id="1026" name="Picture 2"/>
          <p:cNvPicPr>
            <a:picLocks noChangeAspect="1" noChangeArrowheads="1"/>
          </p:cNvPicPr>
          <p:nvPr/>
        </p:nvPicPr>
        <p:blipFill>
          <a:blip r:embed="rId2" cstate="print"/>
          <a:srcRect/>
          <a:stretch>
            <a:fillRect/>
          </a:stretch>
        </p:blipFill>
        <p:spPr bwMode="auto">
          <a:xfrm>
            <a:off x="982035" y="4707214"/>
            <a:ext cx="3249781" cy="2106956"/>
          </a:xfrm>
          <a:prstGeom prst="rect">
            <a:avLst/>
          </a:prstGeom>
          <a:noFill/>
          <a:ln w="9525">
            <a:noFill/>
            <a:miter lim="800000"/>
            <a:headEnd/>
            <a:tailEnd/>
          </a:ln>
          <a:effectLst/>
        </p:spPr>
      </p:pic>
      <p:sp>
        <p:nvSpPr>
          <p:cNvPr id="6" name="矩形 5"/>
          <p:cNvSpPr/>
          <p:nvPr/>
        </p:nvSpPr>
        <p:spPr>
          <a:xfrm>
            <a:off x="46534" y="1115692"/>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5-</a:t>
            </a:r>
            <a:r>
              <a:rPr lang="zh-CN" altLang="en-US" b="1" dirty="0"/>
              <a:t>扫风范围分析</a:t>
            </a:r>
          </a:p>
        </p:txBody>
      </p:sp>
      <p:pic>
        <p:nvPicPr>
          <p:cNvPr id="2" name="图片 1"/>
          <p:cNvPicPr>
            <a:picLocks noChangeAspect="1"/>
          </p:cNvPicPr>
          <p:nvPr/>
        </p:nvPicPr>
        <p:blipFill>
          <a:blip r:embed="rId3"/>
          <a:stretch>
            <a:fillRect/>
          </a:stretch>
        </p:blipFill>
        <p:spPr>
          <a:xfrm>
            <a:off x="9180153" y="4888383"/>
            <a:ext cx="2404784" cy="1670182"/>
          </a:xfrm>
          <a:prstGeom prst="rect">
            <a:avLst/>
          </a:prstGeom>
        </p:spPr>
      </p:pic>
      <p:pic>
        <p:nvPicPr>
          <p:cNvPr id="3" name="图片 2"/>
          <p:cNvPicPr>
            <a:picLocks noChangeAspect="1"/>
          </p:cNvPicPr>
          <p:nvPr/>
        </p:nvPicPr>
        <p:blipFill>
          <a:blip r:embed="rId4"/>
          <a:stretch>
            <a:fillRect/>
          </a:stretch>
        </p:blipFill>
        <p:spPr>
          <a:xfrm>
            <a:off x="6692727" y="2158473"/>
            <a:ext cx="4713631" cy="1477239"/>
          </a:xfrm>
          <a:prstGeom prst="rect">
            <a:avLst/>
          </a:prstGeom>
        </p:spPr>
      </p:pic>
      <p:sp>
        <p:nvSpPr>
          <p:cNvPr id="9" name="TextBox 14"/>
          <p:cNvSpPr txBox="1"/>
          <p:nvPr/>
        </p:nvSpPr>
        <p:spPr>
          <a:xfrm>
            <a:off x="6692727" y="4288297"/>
            <a:ext cx="3407901" cy="600086"/>
          </a:xfrm>
          <a:prstGeom prst="rect">
            <a:avLst/>
          </a:prstGeom>
          <a:noFill/>
        </p:spPr>
        <p:txBody>
          <a:bodyPr wrap="square" rtlCol="0">
            <a:spAutoFit/>
          </a:bodyPr>
          <a:lstStyle/>
          <a:p>
            <a:pPr>
              <a:buFont typeface="Wingdings" pitchFamily="2" charset="2"/>
              <a:buChar char="u"/>
            </a:pPr>
            <a:r>
              <a:rPr lang="en-US" altLang="zh-CN" sz="1100" dirty="0"/>
              <a:t>Right</a:t>
            </a:r>
            <a:r>
              <a:rPr lang="zh-CN" altLang="en-US" sz="1100" dirty="0"/>
              <a:t>工况下流量分配未能符合设计要求</a:t>
            </a:r>
            <a:endParaRPr lang="en-US" altLang="zh-CN" sz="1100" dirty="0"/>
          </a:p>
          <a:p>
            <a:pPr>
              <a:buFont typeface="Wingdings" pitchFamily="2" charset="2"/>
              <a:buChar char="u"/>
            </a:pPr>
            <a:r>
              <a:rPr lang="en-US" altLang="zh-CN" sz="1100" dirty="0"/>
              <a:t>Left</a:t>
            </a:r>
            <a:r>
              <a:rPr lang="zh-CN" altLang="en-US" sz="1100" dirty="0"/>
              <a:t>工况下流量分配未能符合设计要求</a:t>
            </a:r>
            <a:endParaRPr lang="en-US" altLang="zh-CN" sz="1100" dirty="0"/>
          </a:p>
          <a:p>
            <a:pPr>
              <a:buFont typeface="Wingdings" pitchFamily="2" charset="2"/>
              <a:buChar char="u"/>
            </a:pPr>
            <a:r>
              <a:rPr lang="zh-CN" altLang="en-US" sz="1100" dirty="0"/>
              <a:t>其他工况流量分配符合设计要求</a:t>
            </a:r>
          </a:p>
        </p:txBody>
      </p:sp>
      <p:sp>
        <p:nvSpPr>
          <p:cNvPr id="10" name="TextBox 3"/>
          <p:cNvSpPr txBox="1"/>
          <p:nvPr/>
        </p:nvSpPr>
        <p:spPr>
          <a:xfrm>
            <a:off x="7064702" y="1432122"/>
            <a:ext cx="2663949" cy="400058"/>
          </a:xfrm>
          <a:prstGeom prst="rect">
            <a:avLst/>
          </a:prstGeom>
          <a:noFill/>
        </p:spPr>
        <p:txBody>
          <a:bodyPr wrap="square" rtlCol="0">
            <a:spAutoFit/>
          </a:bodyPr>
          <a:lstStyle/>
          <a:p>
            <a:pPr algn="ctr"/>
            <a:r>
              <a:rPr lang="zh-CN" altLang="en-US" sz="2000" dirty="0">
                <a:latin typeface="黑体" pitchFamily="49" charset="-122"/>
                <a:ea typeface="黑体" pitchFamily="49" charset="-122"/>
              </a:rPr>
              <a:t>流量分配分析结果</a:t>
            </a:r>
          </a:p>
        </p:txBody>
      </p:sp>
      <p:pic>
        <p:nvPicPr>
          <p:cNvPr id="11" name="图片 10">
            <a:extLst>
              <a:ext uri="{FF2B5EF4-FFF2-40B4-BE49-F238E27FC236}">
                <a16:creationId xmlns:a16="http://schemas.microsoft.com/office/drawing/2014/main" id="{F39ADC3E-6B74-96CB-C3B4-4880753FA1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8" name="文本框 17">
            <a:extLst>
              <a:ext uri="{FF2B5EF4-FFF2-40B4-BE49-F238E27FC236}">
                <a16:creationId xmlns:a16="http://schemas.microsoft.com/office/drawing/2014/main" id="{C5E5A63F-D882-A9DB-269C-A08D6A508A23}"/>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12" name="文本框 15">
            <a:extLst>
              <a:ext uri="{FF2B5EF4-FFF2-40B4-BE49-F238E27FC236}">
                <a16:creationId xmlns:a16="http://schemas.microsoft.com/office/drawing/2014/main" id="{8F4D342E-621B-5AE1-9468-2F68EE95FCA7}"/>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120279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712590" y="2584094"/>
            <a:ext cx="4032964" cy="509522"/>
          </a:xfrm>
          <a:prstGeom prst="rect">
            <a:avLst/>
          </a:prstGeom>
          <a:noFill/>
          <a:ln/>
        </p:spPr>
        <p:txBody>
          <a:bodyPr>
            <a:noAutofit/>
          </a:bodyPr>
          <a:lstStyle/>
          <a:p>
            <a:pPr>
              <a:lnSpc>
                <a:spcPct val="80000"/>
              </a:lnSpc>
              <a:spcBef>
                <a:spcPct val="50000"/>
              </a:spcBef>
            </a:pPr>
            <a:r>
              <a:rPr lang="zh-CN" altLang="en-US" sz="2000" dirty="0">
                <a:latin typeface="Times New Roman" pitchFamily="18" charset="0"/>
                <a:ea typeface="黑体" pitchFamily="2" charset="-122"/>
              </a:rPr>
              <a:t>吹面风口扫风范围分析结果</a:t>
            </a:r>
            <a:r>
              <a:rPr lang="en-US" altLang="zh-CN" sz="2000" dirty="0">
                <a:latin typeface="Times New Roman" pitchFamily="18" charset="0"/>
                <a:ea typeface="黑体" pitchFamily="2" charset="-122"/>
              </a:rPr>
              <a:t>——</a:t>
            </a:r>
          </a:p>
          <a:p>
            <a:pPr>
              <a:lnSpc>
                <a:spcPct val="80000"/>
              </a:lnSpc>
              <a:spcBef>
                <a:spcPct val="50000"/>
              </a:spcBef>
            </a:pPr>
            <a:r>
              <a:rPr lang="zh-CN" altLang="en-US" sz="2000" dirty="0">
                <a:latin typeface="Times New Roman" pitchFamily="18" charset="0"/>
                <a:ea typeface="黑体" pitchFamily="2" charset="-122"/>
              </a:rPr>
              <a:t>工况</a:t>
            </a:r>
            <a:r>
              <a:rPr lang="en-US" altLang="zh-CN" sz="2000" dirty="0">
                <a:latin typeface="Times New Roman" pitchFamily="18" charset="0"/>
                <a:ea typeface="黑体" pitchFamily="2" charset="-122"/>
              </a:rPr>
              <a:t>1</a:t>
            </a:r>
            <a:r>
              <a:rPr lang="zh-CN" altLang="en-US" sz="2000" dirty="0">
                <a:latin typeface="Times New Roman" pitchFamily="18" charset="0"/>
                <a:ea typeface="黑体" pitchFamily="2" charset="-122"/>
              </a:rPr>
              <a:t>：</a:t>
            </a:r>
            <a:r>
              <a:rPr lang="en-US" altLang="zh-CN" sz="2000" dirty="0">
                <a:latin typeface="Times New Roman" pitchFamily="18" charset="0"/>
                <a:ea typeface="黑体" pitchFamily="2" charset="-122"/>
              </a:rPr>
              <a:t>mid</a:t>
            </a:r>
            <a:endParaRPr lang="zh-CN" altLang="en-US" sz="2000" dirty="0">
              <a:latin typeface="Times New Roman" pitchFamily="18" charset="0"/>
              <a:ea typeface="黑体" pitchFamily="2" charset="-122"/>
            </a:endParaRPr>
          </a:p>
        </p:txBody>
      </p:sp>
      <p:pic>
        <p:nvPicPr>
          <p:cNvPr id="2" name="图片 1"/>
          <p:cNvPicPr>
            <a:picLocks noChangeAspect="1"/>
          </p:cNvPicPr>
          <p:nvPr/>
        </p:nvPicPr>
        <p:blipFill>
          <a:blip r:embed="rId2"/>
          <a:stretch>
            <a:fillRect/>
          </a:stretch>
        </p:blipFill>
        <p:spPr>
          <a:xfrm>
            <a:off x="791890" y="3555111"/>
            <a:ext cx="3357759" cy="3331067"/>
          </a:xfrm>
          <a:prstGeom prst="rect">
            <a:avLst/>
          </a:prstGeom>
        </p:spPr>
      </p:pic>
      <p:pic>
        <p:nvPicPr>
          <p:cNvPr id="4" name="图片 3"/>
          <p:cNvPicPr>
            <a:picLocks noChangeAspect="1"/>
          </p:cNvPicPr>
          <p:nvPr/>
        </p:nvPicPr>
        <p:blipFill>
          <a:blip r:embed="rId3"/>
          <a:stretch>
            <a:fillRect/>
          </a:stretch>
        </p:blipFill>
        <p:spPr>
          <a:xfrm>
            <a:off x="6339015" y="3555110"/>
            <a:ext cx="4846554" cy="3331067"/>
          </a:xfrm>
          <a:prstGeom prst="rect">
            <a:avLst/>
          </a:prstGeom>
        </p:spPr>
      </p:pic>
      <p:sp>
        <p:nvSpPr>
          <p:cNvPr id="13" name="Rectangle 2"/>
          <p:cNvSpPr txBox="1">
            <a:spLocks noChangeArrowheads="1"/>
          </p:cNvSpPr>
          <p:nvPr/>
        </p:nvSpPr>
        <p:spPr>
          <a:xfrm>
            <a:off x="6450792" y="2584094"/>
            <a:ext cx="4990782" cy="509522"/>
          </a:xfrm>
          <a:prstGeom prst="rect">
            <a:avLst/>
          </a:prstGeom>
          <a:noFill/>
          <a:ln/>
        </p:spPr>
        <p:txBody>
          <a:bodyPr>
            <a:noAutofit/>
          </a:bodyPr>
          <a:lstStyle/>
          <a:p>
            <a:pPr>
              <a:lnSpc>
                <a:spcPct val="80000"/>
              </a:lnSpc>
              <a:spcBef>
                <a:spcPct val="50000"/>
              </a:spcBef>
            </a:pPr>
            <a:r>
              <a:rPr lang="zh-CN" altLang="en-US" sz="2000" dirty="0">
                <a:latin typeface="Times New Roman" pitchFamily="18" charset="0"/>
                <a:ea typeface="黑体" pitchFamily="2" charset="-122"/>
              </a:rPr>
              <a:t>吹面风口扫风范围分析结果</a:t>
            </a:r>
            <a:r>
              <a:rPr lang="en-US" altLang="zh-CN" sz="2000" dirty="0">
                <a:latin typeface="Times New Roman" pitchFamily="18" charset="0"/>
                <a:ea typeface="黑体" pitchFamily="2" charset="-122"/>
              </a:rPr>
              <a:t>——</a:t>
            </a:r>
          </a:p>
          <a:p>
            <a:pPr>
              <a:lnSpc>
                <a:spcPct val="80000"/>
              </a:lnSpc>
              <a:spcBef>
                <a:spcPct val="50000"/>
              </a:spcBef>
            </a:pPr>
            <a:r>
              <a:rPr lang="zh-CN" altLang="en-US" sz="2000" dirty="0">
                <a:latin typeface="Times New Roman" pitchFamily="18" charset="0"/>
                <a:ea typeface="黑体" pitchFamily="2" charset="-122"/>
              </a:rPr>
              <a:t>工况</a:t>
            </a:r>
            <a:r>
              <a:rPr lang="en-US" altLang="zh-CN" sz="2000" dirty="0">
                <a:latin typeface="Times New Roman" pitchFamily="18" charset="0"/>
                <a:ea typeface="黑体" pitchFamily="2" charset="-122"/>
              </a:rPr>
              <a:t>2</a:t>
            </a:r>
            <a:r>
              <a:rPr lang="zh-CN" altLang="en-US" sz="2000" dirty="0">
                <a:latin typeface="Times New Roman" pitchFamily="18" charset="0"/>
                <a:ea typeface="黑体" pitchFamily="2" charset="-122"/>
              </a:rPr>
              <a:t>和</a:t>
            </a:r>
            <a:r>
              <a:rPr lang="en-US" altLang="zh-CN" sz="2000" dirty="0">
                <a:latin typeface="Times New Roman" pitchFamily="18" charset="0"/>
                <a:ea typeface="黑体" pitchFamily="2" charset="-122"/>
              </a:rPr>
              <a:t>3</a:t>
            </a:r>
            <a:r>
              <a:rPr lang="zh-CN" altLang="en-US" sz="2000" dirty="0">
                <a:latin typeface="Times New Roman" pitchFamily="18" charset="0"/>
                <a:ea typeface="黑体" pitchFamily="2" charset="-122"/>
              </a:rPr>
              <a:t>：</a:t>
            </a:r>
            <a:r>
              <a:rPr lang="en-US" altLang="zh-CN" sz="2000" dirty="0">
                <a:latin typeface="Times New Roman" pitchFamily="18" charset="0"/>
                <a:ea typeface="黑体" pitchFamily="2" charset="-122"/>
              </a:rPr>
              <a:t>up &amp; down</a:t>
            </a:r>
            <a:endParaRPr lang="zh-CN" altLang="en-US" sz="2000" dirty="0">
              <a:latin typeface="Times New Roman" pitchFamily="18" charset="0"/>
              <a:ea typeface="黑体" pitchFamily="2" charset="-122"/>
            </a:endParaRPr>
          </a:p>
        </p:txBody>
      </p:sp>
      <p:sp>
        <p:nvSpPr>
          <p:cNvPr id="14" name="矩形 13"/>
          <p:cNvSpPr/>
          <p:nvPr/>
        </p:nvSpPr>
        <p:spPr>
          <a:xfrm>
            <a:off x="0" y="1989634"/>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5-</a:t>
            </a:r>
            <a:r>
              <a:rPr lang="zh-CN" altLang="en-US" b="1" dirty="0"/>
              <a:t>扫风范围分析</a:t>
            </a:r>
          </a:p>
        </p:txBody>
      </p:sp>
      <p:pic>
        <p:nvPicPr>
          <p:cNvPr id="7" name="图片 6">
            <a:extLst>
              <a:ext uri="{FF2B5EF4-FFF2-40B4-BE49-F238E27FC236}">
                <a16:creationId xmlns:a16="http://schemas.microsoft.com/office/drawing/2014/main" id="{42016B52-1CE4-E1F9-22C1-A321B98804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3" name="文本框 17">
            <a:extLst>
              <a:ext uri="{FF2B5EF4-FFF2-40B4-BE49-F238E27FC236}">
                <a16:creationId xmlns:a16="http://schemas.microsoft.com/office/drawing/2014/main" id="{B53C0E05-354A-EB45-9A6D-A0FDCDA85C88}"/>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5" name="文本框 15">
            <a:extLst>
              <a:ext uri="{FF2B5EF4-FFF2-40B4-BE49-F238E27FC236}">
                <a16:creationId xmlns:a16="http://schemas.microsoft.com/office/drawing/2014/main" id="{AC4516C6-2D7D-D2D0-ED44-AD45430BA2D6}"/>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245151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407828" y="1965866"/>
            <a:ext cx="4172283" cy="509522"/>
          </a:xfrm>
          <a:prstGeom prst="rect">
            <a:avLst/>
          </a:prstGeom>
          <a:noFill/>
          <a:ln/>
        </p:spPr>
        <p:txBody>
          <a:bodyPr>
            <a:noAutofit/>
          </a:bodyPr>
          <a:lstStyle/>
          <a:p>
            <a:pPr>
              <a:lnSpc>
                <a:spcPct val="80000"/>
              </a:lnSpc>
              <a:spcBef>
                <a:spcPct val="50000"/>
              </a:spcBef>
            </a:pPr>
            <a:r>
              <a:rPr lang="zh-CN" altLang="en-US" sz="2000" dirty="0">
                <a:latin typeface="Times New Roman" pitchFamily="18" charset="0"/>
                <a:ea typeface="黑体" pitchFamily="2" charset="-122"/>
              </a:rPr>
              <a:t>吹面风口扫风范围分析结果</a:t>
            </a:r>
            <a:r>
              <a:rPr lang="en-US" altLang="zh-CN" sz="2000" dirty="0">
                <a:latin typeface="Times New Roman" pitchFamily="18" charset="0"/>
                <a:ea typeface="黑体" pitchFamily="2" charset="-122"/>
              </a:rPr>
              <a:t>——</a:t>
            </a:r>
          </a:p>
          <a:p>
            <a:pPr>
              <a:lnSpc>
                <a:spcPct val="80000"/>
              </a:lnSpc>
              <a:spcBef>
                <a:spcPct val="50000"/>
              </a:spcBef>
            </a:pPr>
            <a:r>
              <a:rPr lang="zh-CN" altLang="en-US" sz="2000" dirty="0">
                <a:latin typeface="Times New Roman" pitchFamily="18" charset="0"/>
                <a:ea typeface="黑体" pitchFamily="2" charset="-122"/>
              </a:rPr>
              <a:t>工况</a:t>
            </a:r>
            <a:r>
              <a:rPr lang="en-US" altLang="zh-CN" sz="2000" dirty="0">
                <a:latin typeface="Times New Roman" pitchFamily="18" charset="0"/>
                <a:ea typeface="黑体" pitchFamily="2" charset="-122"/>
              </a:rPr>
              <a:t>4</a:t>
            </a:r>
            <a:r>
              <a:rPr lang="zh-CN" altLang="en-US" sz="2000" dirty="0">
                <a:latin typeface="Times New Roman" pitchFamily="18" charset="0"/>
                <a:ea typeface="黑体" pitchFamily="2" charset="-122"/>
              </a:rPr>
              <a:t>和</a:t>
            </a:r>
            <a:r>
              <a:rPr lang="en-US" altLang="zh-CN" sz="2000" dirty="0">
                <a:latin typeface="Times New Roman" pitchFamily="18" charset="0"/>
                <a:ea typeface="黑体" pitchFamily="2" charset="-122"/>
              </a:rPr>
              <a:t>5</a:t>
            </a:r>
            <a:r>
              <a:rPr lang="zh-CN" altLang="en-US" sz="2000" dirty="0">
                <a:latin typeface="Times New Roman" pitchFamily="18" charset="0"/>
                <a:ea typeface="黑体" pitchFamily="2" charset="-122"/>
              </a:rPr>
              <a:t>：</a:t>
            </a:r>
            <a:r>
              <a:rPr lang="en-US" altLang="zh-CN" sz="2000" dirty="0">
                <a:latin typeface="Times New Roman" pitchFamily="18" charset="0"/>
                <a:ea typeface="黑体" pitchFamily="2" charset="-122"/>
              </a:rPr>
              <a:t>left &amp; right</a:t>
            </a:r>
            <a:endParaRPr lang="zh-CN" altLang="en-US" sz="2000" dirty="0">
              <a:latin typeface="Times New Roman" pitchFamily="18" charset="0"/>
              <a:ea typeface="黑体" pitchFamily="2" charset="-122"/>
            </a:endParaRPr>
          </a:p>
        </p:txBody>
      </p:sp>
      <p:pic>
        <p:nvPicPr>
          <p:cNvPr id="4" name="图片 3"/>
          <p:cNvPicPr>
            <a:picLocks noChangeAspect="1"/>
          </p:cNvPicPr>
          <p:nvPr/>
        </p:nvPicPr>
        <p:blipFill>
          <a:blip r:embed="rId3"/>
          <a:stretch>
            <a:fillRect/>
          </a:stretch>
        </p:blipFill>
        <p:spPr>
          <a:xfrm>
            <a:off x="333604" y="3164565"/>
            <a:ext cx="5524184" cy="3721613"/>
          </a:xfrm>
          <a:prstGeom prst="rect">
            <a:avLst/>
          </a:prstGeom>
        </p:spPr>
      </p:pic>
      <p:sp>
        <p:nvSpPr>
          <p:cNvPr id="35" name="矩形 34"/>
          <p:cNvSpPr/>
          <p:nvPr/>
        </p:nvSpPr>
        <p:spPr>
          <a:xfrm>
            <a:off x="0" y="1472765"/>
            <a:ext cx="2979915" cy="461605"/>
          </a:xfrm>
          <a:prstGeom prst="rect">
            <a:avLst/>
          </a:prstGeom>
        </p:spPr>
        <p:txBody>
          <a:bodyPr wrap="none">
            <a:spAutoFit/>
          </a:bodyPr>
          <a:lstStyle/>
          <a:p>
            <a:r>
              <a:rPr lang="zh-CN" altLang="en-US" b="1" dirty="0">
                <a:solidFill>
                  <a:srgbClr val="000000"/>
                </a:solidFill>
                <a:latin typeface="微软雅黑" panose="020B0503020204020204" pitchFamily="34" charset="-122"/>
                <a:ea typeface="微软雅黑" panose="020B0503020204020204" pitchFamily="34" charset="-122"/>
              </a:rPr>
              <a:t>案例</a:t>
            </a:r>
            <a:r>
              <a:rPr lang="en-US" altLang="zh-CN" b="1" dirty="0">
                <a:solidFill>
                  <a:srgbClr val="000000"/>
                </a:solidFill>
                <a:latin typeface="微软雅黑" panose="020B0503020204020204" pitchFamily="34" charset="-122"/>
                <a:ea typeface="微软雅黑" panose="020B0503020204020204" pitchFamily="34" charset="-122"/>
              </a:rPr>
              <a:t>5-</a:t>
            </a:r>
            <a:r>
              <a:rPr lang="zh-CN" altLang="en-US" b="1" dirty="0"/>
              <a:t>扫风范围分析</a:t>
            </a:r>
          </a:p>
        </p:txBody>
      </p:sp>
      <p:sp>
        <p:nvSpPr>
          <p:cNvPr id="36" name="TextBox 1"/>
          <p:cNvSpPr txBox="1"/>
          <p:nvPr/>
        </p:nvSpPr>
        <p:spPr>
          <a:xfrm>
            <a:off x="6559175" y="1965867"/>
            <a:ext cx="2879945" cy="400058"/>
          </a:xfrm>
          <a:prstGeom prst="rect">
            <a:avLst/>
          </a:prstGeom>
          <a:noFill/>
        </p:spPr>
        <p:txBody>
          <a:bodyPr wrap="square" rtlCol="0">
            <a:spAutoFit/>
          </a:bodyPr>
          <a:lstStyle/>
          <a:p>
            <a:pPr algn="ctr"/>
            <a:r>
              <a:rPr lang="zh-CN" altLang="en-US" sz="2000" dirty="0">
                <a:latin typeface="黑体" pitchFamily="49" charset="-122"/>
                <a:ea typeface="黑体" pitchFamily="49" charset="-122"/>
              </a:rPr>
              <a:t>结论及建议</a:t>
            </a:r>
          </a:p>
        </p:txBody>
      </p:sp>
      <p:sp>
        <p:nvSpPr>
          <p:cNvPr id="37" name="矩形 36"/>
          <p:cNvSpPr/>
          <p:nvPr/>
        </p:nvSpPr>
        <p:spPr>
          <a:xfrm>
            <a:off x="6490043" y="2625552"/>
            <a:ext cx="5500099" cy="1546376"/>
          </a:xfrm>
          <a:prstGeom prst="rect">
            <a:avLst/>
          </a:prstGeom>
        </p:spPr>
        <p:txBody>
          <a:bodyPr wrap="square">
            <a:spAutoFit/>
          </a:bodyPr>
          <a:lstStyle/>
          <a:p>
            <a:pPr>
              <a:buFont typeface="Wingdings" pitchFamily="2" charset="2"/>
              <a:buChar char="Ø"/>
            </a:pPr>
            <a:r>
              <a:rPr lang="zh-CN" altLang="en-US" sz="1050" dirty="0"/>
              <a:t>中间工况时，气流能够从前排乘客中间吹至后排空间，符合设计要求</a:t>
            </a:r>
            <a:endParaRPr lang="en-US" altLang="zh-CN" sz="1050" dirty="0"/>
          </a:p>
          <a:p>
            <a:endParaRPr lang="en-US" altLang="zh-CN" sz="1050" dirty="0"/>
          </a:p>
          <a:p>
            <a:pPr>
              <a:buFont typeface="Wingdings" pitchFamily="2" charset="2"/>
              <a:buChar char="Ø"/>
            </a:pPr>
            <a:r>
              <a:rPr lang="zh-CN" altLang="en-US" sz="1050" dirty="0"/>
              <a:t>向上工况时，气流可以覆盖乘员头部上方符合设计要求。</a:t>
            </a:r>
            <a:endParaRPr lang="en-US" altLang="zh-CN" sz="1050" dirty="0"/>
          </a:p>
          <a:p>
            <a:pPr>
              <a:buFont typeface="Wingdings" pitchFamily="2" charset="2"/>
              <a:buChar char="Ø"/>
            </a:pPr>
            <a:endParaRPr lang="en-US" altLang="zh-CN" sz="1050" dirty="0"/>
          </a:p>
          <a:p>
            <a:pPr>
              <a:buFont typeface="Wingdings" pitchFamily="2" charset="2"/>
              <a:buChar char="Ø"/>
            </a:pPr>
            <a:r>
              <a:rPr lang="zh-CN" altLang="en-US" sz="1050" dirty="0"/>
              <a:t>向下工况可以覆盖乘员的腰腹部，符合设计要求，如下图中间出风口的格栅有大的间隙，可以优化设计。</a:t>
            </a:r>
            <a:endParaRPr lang="en-US" altLang="zh-CN" sz="1050" dirty="0"/>
          </a:p>
          <a:p>
            <a:pPr>
              <a:buFont typeface="Wingdings" pitchFamily="2" charset="2"/>
              <a:buChar char="Ø"/>
            </a:pPr>
            <a:endParaRPr lang="en-US" altLang="zh-CN" sz="1050" dirty="0"/>
          </a:p>
          <a:p>
            <a:pPr>
              <a:buFont typeface="Wingdings" pitchFamily="2" charset="2"/>
              <a:buChar char="Ø"/>
            </a:pPr>
            <a:r>
              <a:rPr lang="zh-CN" altLang="en-US" sz="1050" dirty="0"/>
              <a:t>左右工况时，中间出风能够覆盖最近乘客的靠外侧脸庞至车身中间区域。两侧出风能够覆盖乘客侧车窗至靠车身内侧脸庞区域，符合要求。</a:t>
            </a:r>
          </a:p>
        </p:txBody>
      </p:sp>
      <p:pic>
        <p:nvPicPr>
          <p:cNvPr id="39" name="Picture 1"/>
          <p:cNvPicPr>
            <a:picLocks noChangeAspect="1" noChangeArrowheads="1"/>
          </p:cNvPicPr>
          <p:nvPr/>
        </p:nvPicPr>
        <p:blipFill>
          <a:blip r:embed="rId4" cstate="print"/>
          <a:srcRect/>
          <a:stretch>
            <a:fillRect/>
          </a:stretch>
        </p:blipFill>
        <p:spPr bwMode="auto">
          <a:xfrm>
            <a:off x="8561477" y="4757894"/>
            <a:ext cx="3280639" cy="1524337"/>
          </a:xfrm>
          <a:prstGeom prst="rect">
            <a:avLst/>
          </a:prstGeom>
          <a:noFill/>
          <a:ln w="9525">
            <a:noFill/>
            <a:miter lim="800000"/>
            <a:headEnd/>
            <a:tailEnd/>
          </a:ln>
          <a:effectLst/>
        </p:spPr>
      </p:pic>
      <p:pic>
        <p:nvPicPr>
          <p:cNvPr id="41" name="Picture 2"/>
          <p:cNvPicPr>
            <a:picLocks noChangeAspect="1" noChangeArrowheads="1"/>
          </p:cNvPicPr>
          <p:nvPr/>
        </p:nvPicPr>
        <p:blipFill>
          <a:blip r:embed="rId5" cstate="print"/>
          <a:srcRect/>
          <a:stretch>
            <a:fillRect/>
          </a:stretch>
        </p:blipFill>
        <p:spPr bwMode="auto">
          <a:xfrm>
            <a:off x="6629362" y="4757894"/>
            <a:ext cx="1703308" cy="1524337"/>
          </a:xfrm>
          <a:prstGeom prst="rect">
            <a:avLst/>
          </a:prstGeom>
          <a:noFill/>
          <a:ln w="9525">
            <a:noFill/>
            <a:miter lim="800000"/>
            <a:headEnd/>
            <a:tailEnd/>
          </a:ln>
          <a:effectLst/>
        </p:spPr>
      </p:pic>
      <p:sp>
        <p:nvSpPr>
          <p:cNvPr id="44" name="矩形 43"/>
          <p:cNvSpPr/>
          <p:nvPr/>
        </p:nvSpPr>
        <p:spPr>
          <a:xfrm>
            <a:off x="6559175" y="4431555"/>
            <a:ext cx="1968553" cy="276963"/>
          </a:xfrm>
          <a:prstGeom prst="rect">
            <a:avLst/>
          </a:prstGeom>
        </p:spPr>
        <p:txBody>
          <a:bodyPr wrap="none">
            <a:spAutoFit/>
          </a:bodyPr>
          <a:lstStyle/>
          <a:p>
            <a:r>
              <a:rPr lang="zh-CN" altLang="en-US" sz="1200" dirty="0"/>
              <a:t>向下工况出风口</a:t>
            </a:r>
            <a:r>
              <a:rPr lang="en-US" altLang="zh-CN" sz="1200" dirty="0"/>
              <a:t>streamline</a:t>
            </a:r>
            <a:endParaRPr lang="zh-CN" altLang="en-US" sz="1200" dirty="0"/>
          </a:p>
        </p:txBody>
      </p:sp>
      <p:pic>
        <p:nvPicPr>
          <p:cNvPr id="10" name="图片 9">
            <a:extLst>
              <a:ext uri="{FF2B5EF4-FFF2-40B4-BE49-F238E27FC236}">
                <a16:creationId xmlns:a16="http://schemas.microsoft.com/office/drawing/2014/main" id="{F29C028F-7A9B-F1A4-2262-2D88E05762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90113" y="15157"/>
            <a:ext cx="2400300" cy="781050"/>
          </a:xfrm>
          <a:prstGeom prst="rect">
            <a:avLst/>
          </a:prstGeom>
        </p:spPr>
      </p:pic>
      <p:sp>
        <p:nvSpPr>
          <p:cNvPr id="2" name="文本框 17">
            <a:extLst>
              <a:ext uri="{FF2B5EF4-FFF2-40B4-BE49-F238E27FC236}">
                <a16:creationId xmlns:a16="http://schemas.microsoft.com/office/drawing/2014/main" id="{B481F402-11D0-86F7-5783-88668AB364FC}"/>
              </a:ext>
            </a:extLst>
          </p:cNvPr>
          <p:cNvSpPr txBox="1"/>
          <p:nvPr/>
        </p:nvSpPr>
        <p:spPr>
          <a:xfrm>
            <a:off x="0" y="596177"/>
            <a:ext cx="5784702" cy="461665"/>
          </a:xfrm>
          <a:prstGeom prst="rect">
            <a:avLst/>
          </a:prstGeom>
          <a:noFill/>
        </p:spPr>
        <p:txBody>
          <a:bodyPr wrap="square" rtlCol="0">
            <a:spAutoFit/>
          </a:bodyPr>
          <a:lstStyle/>
          <a:p>
            <a:pPr algn="ctr" defTabSz="951230"/>
            <a:r>
              <a:rPr lang="zh-CN" altLang="en-US" b="1" dirty="0">
                <a:solidFill>
                  <a:srgbClr val="0070C0"/>
                </a:solidFill>
                <a:latin typeface="微软雅黑" panose="020B0503020204020204" pitchFamily="34" charset="-122"/>
              </a:rPr>
              <a:t>项目成果及技术展示</a:t>
            </a:r>
            <a:r>
              <a:rPr lang="en-US" altLang="zh-CN" b="1" dirty="0">
                <a:solidFill>
                  <a:srgbClr val="0070C0"/>
                </a:solidFill>
                <a:latin typeface="微软雅黑" panose="020B0503020204020204" pitchFamily="34" charset="-122"/>
              </a:rPr>
              <a:t>-</a:t>
            </a:r>
            <a:r>
              <a:rPr lang="zh-CN" altLang="en-US" b="1" dirty="0">
                <a:solidFill>
                  <a:srgbClr val="0070C0"/>
                </a:solidFill>
                <a:latin typeface="微软雅黑" panose="020B0503020204020204" pitchFamily="34" charset="-122"/>
              </a:rPr>
              <a:t>内饰</a:t>
            </a:r>
            <a:r>
              <a:rPr lang="en-US" altLang="zh-CN" b="1" dirty="0">
                <a:solidFill>
                  <a:srgbClr val="0070C0"/>
                </a:solidFill>
                <a:latin typeface="微软雅黑" panose="020B0503020204020204" pitchFamily="34" charset="-122"/>
              </a:rPr>
              <a:t>CFD</a:t>
            </a:r>
            <a:endParaRPr lang="zh-CN" altLang="en-US" b="1" dirty="0">
              <a:solidFill>
                <a:srgbClr val="0070C0"/>
              </a:solidFill>
              <a:latin typeface="微软雅黑" panose="020B0503020204020204" pitchFamily="34" charset="-122"/>
            </a:endParaRPr>
          </a:p>
        </p:txBody>
      </p:sp>
      <p:sp>
        <p:nvSpPr>
          <p:cNvPr id="3" name="文本框 15">
            <a:extLst>
              <a:ext uri="{FF2B5EF4-FFF2-40B4-BE49-F238E27FC236}">
                <a16:creationId xmlns:a16="http://schemas.microsoft.com/office/drawing/2014/main" id="{171840FF-392E-9B01-7149-C6BF0B92364E}"/>
              </a:ext>
            </a:extLst>
          </p:cNvPr>
          <p:cNvSpPr txBox="1"/>
          <p:nvPr/>
        </p:nvSpPr>
        <p:spPr>
          <a:xfrm>
            <a:off x="-576064" y="567020"/>
            <a:ext cx="1942808" cy="519977"/>
          </a:xfrm>
          <a:prstGeom prst="rect">
            <a:avLst/>
          </a:prstGeom>
          <a:noFill/>
        </p:spPr>
        <p:txBody>
          <a:bodyPr wrap="square" lIns="88228" tIns="44114" rIns="88228" bIns="44114" rtlCol="0">
            <a:spAutoFit/>
          </a:bodyPr>
          <a:lstStyle/>
          <a:p>
            <a:pPr algn="ctr" defTabSz="951230"/>
            <a:r>
              <a:rPr lang="en-US" altLang="zh-CN" sz="2800" dirty="0">
                <a:solidFill>
                  <a:srgbClr val="0070C0"/>
                </a:solidFill>
                <a:latin typeface="ITC Avant Garde Std Md" panose="020B0602020202020204" pitchFamily="34" charset="0"/>
                <a:ea typeface="宋体" panose="02010600030101010101" pitchFamily="2" charset="-122"/>
              </a:rPr>
              <a:t>07</a:t>
            </a:r>
            <a:endParaRPr lang="zh-CN" altLang="en-US" sz="2800" dirty="0">
              <a:solidFill>
                <a:srgbClr val="0070C0"/>
              </a:solidFill>
              <a:latin typeface="ITC Avant Garde Std Md" panose="020B0602020202020204" pitchFamily="34" charset="0"/>
              <a:ea typeface="宋体" panose="02010600030101010101" pitchFamily="2" charset="-122"/>
            </a:endParaRPr>
          </a:p>
        </p:txBody>
      </p:sp>
    </p:spTree>
    <p:extLst>
      <p:ext uri="{BB962C8B-B14F-4D97-AF65-F5344CB8AC3E}">
        <p14:creationId xmlns:p14="http://schemas.microsoft.com/office/powerpoint/2010/main" val="9449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SLIDE_COUNT" val="4"/>
  <p:tag name="ISPRING_PRESENTATION_TITLE" val="9999"/>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 name="KSO_WM_UNIT_TABLE_BEAUTIFY" val="smartTable{5e4fcf15-ae2d-4ee3-b0c2-e9533cd35f23}"/>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474e82ae-98b7-4eb1-a4eb-565f34ce546a}"/>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UNIT_TABLE_BEAUTIFY" val="smartTable{71f0d559-c9df-4242-94f6-05cbd500d729}"/>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857.5007874015746,&quot;width&quot;:6992.500787401575}"/>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d5e7ebc2-6a61-480c-928b-56cf1961941d}"/>
  <p:tag name="KSO_WM_BEAUTIFY_FLAG" val=""/>
  <p:tag name="TABLE_ENDDRAG_ORIGIN_RECT" val="322*141"/>
  <p:tag name="TABLE_ENDDRAG_RECT" val="37*111*322*141"/>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ij0aofr">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1050</TotalTime>
  <Words>3850</Words>
  <Application>Microsoft Office PowerPoint</Application>
  <PresentationFormat>自定义</PresentationFormat>
  <Paragraphs>594</Paragraphs>
  <Slides>111</Slides>
  <Notes>9</Notes>
  <HiddenSlides>0</HiddenSlides>
  <MMClips>2</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111</vt:i4>
      </vt:variant>
    </vt:vector>
  </HeadingPairs>
  <TitlesOfParts>
    <vt:vector size="124" baseType="lpstr">
      <vt:lpstr>GM Sans Regular</vt:lpstr>
      <vt:lpstr>ITC Avant Garde Std Md</vt:lpstr>
      <vt:lpstr>ITC Avant Garde Std XLt</vt:lpstr>
      <vt:lpstr>黑体</vt:lpstr>
      <vt:lpstr>宋体</vt:lpstr>
      <vt:lpstr>微软雅黑</vt:lpstr>
      <vt:lpstr>Arial</vt:lpstr>
      <vt:lpstr>Calibri</vt:lpstr>
      <vt:lpstr>Impact</vt:lpstr>
      <vt:lpstr>Times New Roman</vt:lpstr>
      <vt:lpstr>Wingdings</vt:lpstr>
      <vt:lpstr>第一PPT，www.1ppt.com</vt:lpstr>
      <vt:lpstr>Bitmap 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极简工作总结计划</dc:title>
  <dc:creator>第一PPT</dc:creator>
  <cp:keywords>www.1ppt.com</cp:keywords>
  <dc:description>www.1ppt.com</dc:description>
  <cp:lastModifiedBy>ccern han</cp:lastModifiedBy>
  <cp:revision>233</cp:revision>
  <dcterms:created xsi:type="dcterms:W3CDTF">2014-08-23T07:50:00Z</dcterms:created>
  <dcterms:modified xsi:type="dcterms:W3CDTF">2023-05-09T01:37:21Z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